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6" r:id="rId13"/>
    <p:sldId id="267" r:id="rId14"/>
    <p:sldId id="268" r:id="rId15"/>
    <p:sldId id="269" r:id="rId16"/>
    <p:sldId id="270" r:id="rId17"/>
    <p:sldId id="271" r:id="rId18"/>
    <p:sldId id="277" r:id="rId19"/>
    <p:sldId id="272" r:id="rId20"/>
    <p:sldId id="275" r:id="rId21"/>
    <p:sldId id="274" r:id="rId2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794" y="-3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21.02.2019</a:t>
            </a:fld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21.02.2019</a:t>
            </a:fld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21.02.2019</a:t>
            </a:fld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21.02.2019</a:t>
            </a:fld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21.02.2019</a:t>
            </a:fld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21.02.2019</a:t>
            </a:fld>
            <a:endParaRPr lang="tr-TR" dirty="0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21.02.2019</a:t>
            </a:fld>
            <a:endParaRPr lang="tr-TR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21.02.2019</a:t>
            </a:fld>
            <a:endParaRPr lang="tr-TR" dirty="0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21.02.2019</a:t>
            </a:fld>
            <a:endParaRPr lang="tr-TR" dirty="0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21.02.2019</a:t>
            </a:fld>
            <a:endParaRPr lang="tr-TR" dirty="0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21.02.2019</a:t>
            </a:fld>
            <a:endParaRPr lang="tr-TR" dirty="0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pPr/>
              <a:t>21.02.2019</a:t>
            </a:fld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7772400" cy="2376264"/>
          </a:xfrm>
        </p:spPr>
        <p:txBody>
          <a:bodyPr/>
          <a:lstStyle/>
          <a:p>
            <a:r>
              <a:rPr lang="tr-TR" dirty="0" smtClean="0"/>
              <a:t>2019 YILINDA LİSELERE GİRİŞ SİSTEMİ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r-TR" b="1" dirty="0" smtClean="0">
                <a:solidFill>
                  <a:srgbClr val="0070C0"/>
                </a:solidFill>
              </a:rPr>
              <a:t>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906995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85720" y="274638"/>
            <a:ext cx="8715436" cy="1143000"/>
          </a:xfrm>
        </p:spPr>
        <p:txBody>
          <a:bodyPr>
            <a:normAutofit fontScale="90000"/>
          </a:bodyPr>
          <a:lstStyle/>
          <a:p>
            <a:r>
              <a:rPr lang="tr-TR" b="1" dirty="0" smtClean="0"/>
              <a:t>Seçili Liselere Girişte Uygulanacak Sınav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3000" dirty="0" smtClean="0"/>
              <a:t>Sınav Haziran başında Pazar günü uygulanacaktır,</a:t>
            </a:r>
          </a:p>
          <a:p>
            <a:r>
              <a:rPr lang="tr-TR" dirty="0" smtClean="0"/>
              <a:t>Sınava girmek isteğe bağlı olacaktır,</a:t>
            </a:r>
          </a:p>
          <a:p>
            <a:r>
              <a:rPr lang="tr-TR" dirty="0" smtClean="0"/>
              <a:t>Sınav 90 sorudan oluşacak ve</a:t>
            </a:r>
          </a:p>
          <a:p>
            <a:r>
              <a:rPr lang="tr-TR" dirty="0" smtClean="0"/>
              <a:t>Sadece 8. sınıf müfredatını kapsayacaktır,</a:t>
            </a:r>
          </a:p>
          <a:p>
            <a:r>
              <a:rPr lang="tr-TR" dirty="0" smtClean="0"/>
              <a:t>Sınavda 3 yanlış bir doğruyu götürecektir.</a:t>
            </a:r>
          </a:p>
          <a:p>
            <a:r>
              <a:rPr lang="tr-TR" dirty="0" smtClean="0"/>
              <a:t>Sınav Ücretsiz Olacaktır.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14282" y="274638"/>
            <a:ext cx="8472518" cy="1143000"/>
          </a:xfrm>
        </p:spPr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rgbClr val="C00000"/>
                </a:solidFill>
              </a:rPr>
              <a:t>Sınavda sorulacak 90 sorunun Dağılımı: </a:t>
            </a:r>
            <a:endParaRPr lang="tr-TR" b="1" dirty="0">
              <a:solidFill>
                <a:srgbClr val="C0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000" b="1" dirty="0" smtClean="0"/>
              <a:t>BİRİNCİ BÖLÜM                                               - İKİNCİ BÖLÜM</a:t>
            </a:r>
            <a:endParaRPr lang="tr-TR" sz="2000" b="1" dirty="0"/>
          </a:p>
          <a:p>
            <a:r>
              <a:rPr lang="tr-TR" sz="2000" b="1" dirty="0"/>
              <a:t> SÖZEL </a:t>
            </a:r>
            <a:r>
              <a:rPr lang="tr-TR" sz="2000" b="1" dirty="0" smtClean="0"/>
              <a:t>ALAN         		                  - SAYISAL ALAN                                         </a:t>
            </a:r>
            <a:endParaRPr lang="tr-TR" sz="2000" b="1" dirty="0"/>
          </a:p>
          <a:p>
            <a:r>
              <a:rPr lang="tr-TR" sz="2000" b="1" dirty="0"/>
              <a:t>Alt Testler Soru Sayısı                                     </a:t>
            </a:r>
            <a:r>
              <a:rPr lang="tr-TR" sz="2000" b="1" dirty="0" smtClean="0"/>
              <a:t>- Alt </a:t>
            </a:r>
            <a:r>
              <a:rPr lang="tr-TR" sz="2000" b="1" dirty="0"/>
              <a:t>Testler Soru </a:t>
            </a:r>
            <a:r>
              <a:rPr lang="tr-TR" sz="2000" b="1" dirty="0" smtClean="0"/>
              <a:t>Sayısı</a:t>
            </a:r>
            <a:endParaRPr lang="tr-TR" sz="2000" b="1" dirty="0"/>
          </a:p>
          <a:p>
            <a:r>
              <a:rPr lang="tr-TR" sz="2000" b="1" dirty="0"/>
              <a:t>Türkçe </a:t>
            </a:r>
            <a:r>
              <a:rPr lang="tr-TR" sz="2000" b="1" dirty="0" smtClean="0"/>
              <a:t>20                                                           - Matematik    20</a:t>
            </a:r>
            <a:endParaRPr lang="tr-TR" sz="2000" b="1" dirty="0"/>
          </a:p>
          <a:p>
            <a:r>
              <a:rPr lang="tr-TR" sz="2000" b="1" dirty="0"/>
              <a:t>T.C. İnkılap Tarihi ve Atatürkçülük </a:t>
            </a:r>
            <a:r>
              <a:rPr lang="tr-TR" sz="2000" b="1" dirty="0" smtClean="0"/>
              <a:t>10          - Fen Bilimleri  20</a:t>
            </a:r>
            <a:endParaRPr lang="tr-TR" sz="2000" b="1" dirty="0"/>
          </a:p>
          <a:p>
            <a:r>
              <a:rPr lang="tr-TR" sz="2000" b="1" dirty="0"/>
              <a:t>Din Kültürü ve Ahlak Bilgisi </a:t>
            </a:r>
            <a:r>
              <a:rPr lang="tr-TR" sz="2000" b="1" dirty="0" smtClean="0"/>
              <a:t>10                     - Toplam            40</a:t>
            </a:r>
            <a:endParaRPr lang="tr-TR" sz="2000" b="1" dirty="0"/>
          </a:p>
          <a:p>
            <a:r>
              <a:rPr lang="tr-TR" sz="2000" b="1" dirty="0"/>
              <a:t>Yabancı Dil 10</a:t>
            </a:r>
          </a:p>
          <a:p>
            <a:r>
              <a:rPr lang="tr-TR" sz="2000" b="1" dirty="0"/>
              <a:t> Toplam </a:t>
            </a:r>
            <a:r>
              <a:rPr lang="tr-TR" sz="2000" b="1" dirty="0" smtClean="0"/>
              <a:t>50</a:t>
            </a:r>
            <a:endParaRPr lang="tr-TR" sz="2000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6" name="İçerik Yer Tutucus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106136"/>
              </p:ext>
            </p:extLst>
          </p:nvPr>
        </p:nvGraphicFramePr>
        <p:xfrm>
          <a:off x="457200" y="1600200"/>
          <a:ext cx="8229600" cy="405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88640">
                <a:tc>
                  <a:txBody>
                    <a:bodyPr/>
                    <a:lstStyle/>
                    <a:p>
                      <a:pPr algn="ctr"/>
                      <a:r>
                        <a:rPr lang="tr-TR" sz="2800" dirty="0" smtClean="0"/>
                        <a:t>Alt Testler</a:t>
                      </a:r>
                      <a:endParaRPr lang="tr-T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800" dirty="0" smtClean="0"/>
                        <a:t>Ağırlık </a:t>
                      </a:r>
                      <a:r>
                        <a:rPr lang="tr-TR" sz="2800" dirty="0" err="1" smtClean="0"/>
                        <a:t>KAtsayıları</a:t>
                      </a:r>
                      <a:endParaRPr lang="tr-TR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sz="2800" dirty="0" smtClean="0"/>
                        <a:t>Türkçe</a:t>
                      </a:r>
                      <a:endParaRPr lang="tr-T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800" dirty="0" smtClean="0"/>
                        <a:t>4</a:t>
                      </a:r>
                      <a:endParaRPr lang="tr-TR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sz="2800" dirty="0" smtClean="0"/>
                        <a:t>Matematik</a:t>
                      </a:r>
                      <a:endParaRPr lang="tr-T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800" dirty="0" smtClean="0"/>
                        <a:t>4</a:t>
                      </a:r>
                      <a:endParaRPr lang="tr-TR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sz="2800" dirty="0" smtClean="0"/>
                        <a:t>Fen bilimleri</a:t>
                      </a:r>
                      <a:endParaRPr lang="tr-T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800" dirty="0" smtClean="0"/>
                        <a:t>4</a:t>
                      </a:r>
                      <a:endParaRPr lang="tr-TR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sz="2800" dirty="0" smtClean="0"/>
                        <a:t>T.C.</a:t>
                      </a:r>
                      <a:r>
                        <a:rPr lang="tr-TR" sz="2800" baseline="0" dirty="0" smtClean="0"/>
                        <a:t> İnkılap Tarihi ve Atatürkçülük</a:t>
                      </a:r>
                      <a:endParaRPr lang="tr-T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800" dirty="0" smtClean="0"/>
                        <a:t>1</a:t>
                      </a:r>
                      <a:endParaRPr lang="tr-TR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sz="2800" dirty="0" smtClean="0"/>
                        <a:t>Yabancı Dil</a:t>
                      </a:r>
                      <a:endParaRPr lang="tr-T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800" dirty="0" smtClean="0"/>
                        <a:t>1</a:t>
                      </a:r>
                      <a:endParaRPr lang="tr-TR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sz="2800" dirty="0" smtClean="0"/>
                        <a:t>Din Kültürü ve Ahlak</a:t>
                      </a:r>
                      <a:r>
                        <a:rPr lang="tr-TR" sz="2800" baseline="0" dirty="0" smtClean="0"/>
                        <a:t> Bilgisi</a:t>
                      </a:r>
                      <a:endParaRPr lang="tr-T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800" dirty="0" smtClean="0"/>
                        <a:t>1</a:t>
                      </a:r>
                      <a:endParaRPr lang="tr-TR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43211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C00000"/>
                </a:solidFill>
              </a:rPr>
              <a:t>Sınav Süresi ve Uygulanışı: </a:t>
            </a:r>
            <a:endParaRPr lang="tr-TR" b="1" dirty="0">
              <a:solidFill>
                <a:srgbClr val="C0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2844" y="2143116"/>
            <a:ext cx="8686800" cy="398304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tr-TR" b="1" dirty="0" smtClean="0"/>
              <a:t>Sınav Süresi:</a:t>
            </a:r>
          </a:p>
          <a:p>
            <a:pPr algn="ctr">
              <a:buNone/>
            </a:pPr>
            <a:r>
              <a:rPr lang="tr-TR" b="1" dirty="0" smtClean="0">
                <a:solidFill>
                  <a:srgbClr val="0070C0"/>
                </a:solidFill>
              </a:rPr>
              <a:t>Birinci Bölüm 50 soru 75 dakika</a:t>
            </a:r>
          </a:p>
          <a:p>
            <a:pPr algn="ctr">
              <a:buNone/>
            </a:pPr>
            <a:r>
              <a:rPr lang="tr-TR" b="1" dirty="0" smtClean="0">
                <a:solidFill>
                  <a:srgbClr val="0070C0"/>
                </a:solidFill>
              </a:rPr>
              <a:t>(45 Dakika mola)</a:t>
            </a:r>
          </a:p>
          <a:p>
            <a:pPr algn="ctr">
              <a:buNone/>
            </a:pPr>
            <a:r>
              <a:rPr lang="tr-TR" b="1" dirty="0" smtClean="0">
                <a:solidFill>
                  <a:srgbClr val="0070C0"/>
                </a:solidFill>
              </a:rPr>
              <a:t>İkinci Bölüm 40 Soru </a:t>
            </a:r>
            <a:r>
              <a:rPr lang="tr-TR" b="1" dirty="0" smtClean="0">
                <a:solidFill>
                  <a:srgbClr val="0070C0"/>
                </a:solidFill>
              </a:rPr>
              <a:t>80 </a:t>
            </a:r>
            <a:r>
              <a:rPr lang="tr-TR" b="1" dirty="0" smtClean="0">
                <a:solidFill>
                  <a:srgbClr val="0070C0"/>
                </a:solidFill>
              </a:rPr>
              <a:t>Dakika</a:t>
            </a:r>
            <a:endParaRPr lang="tr-TR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Sınav Puanı: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357430"/>
            <a:ext cx="8229600" cy="3768733"/>
          </a:xfrm>
        </p:spPr>
        <p:txBody>
          <a:bodyPr/>
          <a:lstStyle/>
          <a:p>
            <a:r>
              <a:rPr lang="tr-TR" dirty="0" smtClean="0"/>
              <a:t>Sınav puanı sadece sınavda yapılan netler üzerinden hesaplanacaktır.</a:t>
            </a:r>
          </a:p>
          <a:p>
            <a:r>
              <a:rPr lang="tr-TR" b="1" u="sng" dirty="0" smtClean="0">
                <a:solidFill>
                  <a:srgbClr val="0070C0"/>
                </a:solidFill>
              </a:rPr>
              <a:t>Sınav puanı hesaplamasında Okul Puanı dikkate alınmayacaktır</a:t>
            </a:r>
            <a:endParaRPr lang="tr-TR" b="1" u="sng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Seçili Liselere Yerleşme: 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Sınava giren adaylar, sınav puanlarına göre ilan edilen seçili liseleri tercih edeceklerdir. </a:t>
            </a:r>
          </a:p>
          <a:p>
            <a:r>
              <a:rPr lang="tr-TR" dirty="0" smtClean="0"/>
              <a:t>Bu tercihler sonucunda adaylar puan üstünlüklerine göre bu liselere yerleştirilecektir. </a:t>
            </a:r>
          </a:p>
          <a:p>
            <a:r>
              <a:rPr lang="tr-TR" dirty="0" smtClean="0"/>
              <a:t>Bu liselere 8. sınıftan mezun olan adayların sadece %10’u yerleştirilecektir. </a:t>
            </a:r>
          </a:p>
          <a:p>
            <a:pPr marL="0" indent="0"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Sınavsız Yerleşme: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Seçili liseler için yapılan sınava girmeyen ve</a:t>
            </a:r>
          </a:p>
          <a:p>
            <a:r>
              <a:rPr lang="tr-TR" dirty="0" smtClean="0"/>
              <a:t>Sınava girip tercih yaptığı halde bu liselere yerleşemeyen adaylar, </a:t>
            </a:r>
          </a:p>
          <a:p>
            <a:r>
              <a:rPr lang="tr-TR" dirty="0" smtClean="0"/>
              <a:t>Kendi eğitim bölgelerine ve istedikleri okul türüne yerleşeceklerdir.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Sınavsız Yerleşmede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/>
          <a:lstStyle/>
          <a:p>
            <a:r>
              <a:rPr lang="tr-TR" dirty="0" smtClean="0"/>
              <a:t>Adaylar istediği okul türleri için,</a:t>
            </a:r>
          </a:p>
          <a:p>
            <a:r>
              <a:rPr lang="tr-TR" dirty="0" smtClean="0"/>
              <a:t>Eğitim Bölgelerinde yer alan okullardan 5 tane tercih edeceklerdir.</a:t>
            </a:r>
          </a:p>
          <a:p>
            <a:r>
              <a:rPr lang="tr-TR" dirty="0" smtClean="0"/>
              <a:t>Bu tercih neticesinde aday istediği Anadolu, Meslek ya da İmam Hatip lisesine yerleşebileceklerdir.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Yerel yerleştirme işlemleri okulların türü, kontenjanı ve konumuna göre il/ilçe milli eğitim müdürlüklerince oluşturulan ortaöğretim kayıt alanlarındaki okullara öğrencilerin ikamet adresleri, ortaokullarda </a:t>
            </a:r>
            <a:r>
              <a:rPr lang="tr-TR" dirty="0" err="1"/>
              <a:t>bulunuşlukları</a:t>
            </a:r>
            <a:r>
              <a:rPr lang="tr-TR" dirty="0"/>
              <a:t>, tercih önceliği, okul başarı puanları, devam-devamsızlık ve yaş kriterlerine göre değerlendirilerek yapılacaktır.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874314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İstediği okul türüne yerleşme: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Sınavsız okulların tercihi Ağustos ayında birden fazla sefer yapılabilecektir. </a:t>
            </a:r>
          </a:p>
          <a:p>
            <a:r>
              <a:rPr lang="tr-TR" dirty="0" smtClean="0"/>
              <a:t>Aday istediği okul türüne eğitim bölgesinde yerleşemez ise daha farklı eğitim bölgelerinde ve istediği okul türünde boş kontenjan varsa tercih edip yerleşebilecektir. </a:t>
            </a:r>
          </a:p>
          <a:p>
            <a:r>
              <a:rPr lang="tr-TR" u="sng" dirty="0" smtClean="0">
                <a:solidFill>
                  <a:srgbClr val="C00000"/>
                </a:solidFill>
              </a:rPr>
              <a:t>Not: Öğrenci tercih </a:t>
            </a:r>
            <a:r>
              <a:rPr lang="tr-TR" u="sng" dirty="0">
                <a:solidFill>
                  <a:srgbClr val="C00000"/>
                </a:solidFill>
              </a:rPr>
              <a:t>e</a:t>
            </a:r>
            <a:r>
              <a:rPr lang="tr-TR" u="sng" dirty="0" smtClean="0">
                <a:solidFill>
                  <a:srgbClr val="C00000"/>
                </a:solidFill>
              </a:rPr>
              <a:t>tmediği </a:t>
            </a:r>
            <a:r>
              <a:rPr lang="tr-TR" u="sng" dirty="0">
                <a:solidFill>
                  <a:srgbClr val="C00000"/>
                </a:solidFill>
              </a:rPr>
              <a:t>o</a:t>
            </a:r>
            <a:r>
              <a:rPr lang="tr-TR" u="sng" dirty="0" smtClean="0">
                <a:solidFill>
                  <a:srgbClr val="C00000"/>
                </a:solidFill>
              </a:rPr>
              <a:t>kul </a:t>
            </a:r>
            <a:r>
              <a:rPr lang="tr-TR" u="sng" dirty="0">
                <a:solidFill>
                  <a:srgbClr val="C00000"/>
                </a:solidFill>
              </a:rPr>
              <a:t>t</a:t>
            </a:r>
            <a:r>
              <a:rPr lang="tr-TR" u="sng" dirty="0" smtClean="0">
                <a:solidFill>
                  <a:srgbClr val="C00000"/>
                </a:solidFill>
              </a:rPr>
              <a:t>ürüne </a:t>
            </a:r>
            <a:r>
              <a:rPr lang="tr-TR" u="sng" dirty="0">
                <a:solidFill>
                  <a:srgbClr val="C00000"/>
                </a:solidFill>
              </a:rPr>
              <a:t>y</a:t>
            </a:r>
            <a:r>
              <a:rPr lang="tr-TR" u="sng" dirty="0" smtClean="0">
                <a:solidFill>
                  <a:srgbClr val="C00000"/>
                </a:solidFill>
              </a:rPr>
              <a:t>erleşmeyecektir. </a:t>
            </a:r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EYLÜL 2017 İTİBARİYLE </a:t>
            </a:r>
            <a:br>
              <a:rPr lang="tr-TR" dirty="0" smtClean="0"/>
            </a:br>
            <a:r>
              <a:rPr lang="tr-TR" dirty="0" smtClean="0"/>
              <a:t>TEOG SINAVI KALDIRILMIŞTIR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pPr marL="0" indent="0" algn="ctr">
              <a:buNone/>
            </a:pPr>
            <a:r>
              <a:rPr lang="tr-TR" b="1" dirty="0" smtClean="0">
                <a:solidFill>
                  <a:srgbClr val="0070C0"/>
                </a:solidFill>
              </a:rPr>
              <a:t>  VE </a:t>
            </a:r>
          </a:p>
          <a:p>
            <a:r>
              <a:rPr lang="tr-TR" b="1" dirty="0" smtClean="0">
                <a:solidFill>
                  <a:srgbClr val="0070C0"/>
                </a:solidFill>
              </a:rPr>
              <a:t>27 </a:t>
            </a:r>
            <a:r>
              <a:rPr lang="tr-TR" b="1" dirty="0">
                <a:solidFill>
                  <a:srgbClr val="0070C0"/>
                </a:solidFill>
              </a:rPr>
              <a:t>KASIM </a:t>
            </a:r>
            <a:r>
              <a:rPr lang="tr-TR" b="1" dirty="0" smtClean="0">
                <a:solidFill>
                  <a:srgbClr val="0070C0"/>
                </a:solidFill>
              </a:rPr>
              <a:t>2017’DE 2018 YILINDA LİSELERE GEÇİŞTE UYGULANACAK YENİ SİSTEM RESMİ VE TAM OLARAK AÇIKLANMIŞTIR </a:t>
            </a:r>
            <a:endParaRPr lang="tr-TR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3520697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Güzel Sanatlar ve Spor Liseleri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Bu lise türlerine yerleşmek için başvuran adayların, ilgili liselerin yetenek sınavlarına girmeleri gerekmektedir.  </a:t>
            </a:r>
          </a:p>
          <a:p>
            <a:r>
              <a:rPr lang="tr-TR" dirty="0" smtClean="0"/>
              <a:t>Adaylar yetenek sınavları sonuçlarına göre bu liselere yerleşeceklerdir. </a:t>
            </a:r>
            <a:endParaRPr lang="tr-T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07504" y="692696"/>
            <a:ext cx="8784976" cy="2520280"/>
          </a:xfrm>
        </p:spPr>
        <p:txBody>
          <a:bodyPr>
            <a:normAutofit/>
          </a:bodyPr>
          <a:lstStyle/>
          <a:p>
            <a:r>
              <a:rPr lang="tr-TR" sz="4200" b="1" dirty="0">
                <a:solidFill>
                  <a:srgbClr val="C00000"/>
                </a:solidFill>
              </a:rPr>
              <a:t>T</a:t>
            </a:r>
            <a:r>
              <a:rPr lang="tr-TR" sz="4200" b="1" dirty="0" smtClean="0">
                <a:solidFill>
                  <a:srgbClr val="C00000"/>
                </a:solidFill>
              </a:rPr>
              <a:t>üm öğrencilerimize </a:t>
            </a:r>
            <a:br>
              <a:rPr lang="tr-TR" sz="4200" b="1" dirty="0" smtClean="0">
                <a:solidFill>
                  <a:srgbClr val="C00000"/>
                </a:solidFill>
              </a:rPr>
            </a:br>
            <a:r>
              <a:rPr lang="tr-TR" sz="4200" b="1" dirty="0" smtClean="0">
                <a:solidFill>
                  <a:srgbClr val="C00000"/>
                </a:solidFill>
              </a:rPr>
              <a:t>başarılar </a:t>
            </a:r>
            <a:r>
              <a:rPr lang="tr-TR" sz="4200" b="1" dirty="0">
                <a:solidFill>
                  <a:srgbClr val="C00000"/>
                </a:solidFill>
              </a:rPr>
              <a:t>d</a:t>
            </a:r>
            <a:r>
              <a:rPr lang="tr-TR" sz="4200" b="1" dirty="0" smtClean="0">
                <a:solidFill>
                  <a:srgbClr val="C00000"/>
                </a:solidFill>
              </a:rPr>
              <a:t>ileriz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3140968"/>
            <a:ext cx="8229600" cy="2985195"/>
          </a:xfrm>
        </p:spPr>
        <p:txBody>
          <a:bodyPr/>
          <a:lstStyle/>
          <a:p>
            <a:pPr algn="ctr"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NE DEĞİŞTİ ?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9512" y="1600200"/>
            <a:ext cx="8964488" cy="45651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/>
              <a:t>TEOG sisteminde 8. sınıftan liseye geçişte tüm öğrenciler merkezi sınav başarısı  (puan üstünlüğü) ve tercihlerine göre yerleştirilmekteydi. 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b="1" dirty="0" smtClean="0">
                <a:solidFill>
                  <a:srgbClr val="0070C0"/>
                </a:solidFill>
              </a:rPr>
              <a:t>* </a:t>
            </a:r>
            <a:r>
              <a:rPr lang="tr-TR" sz="3100" b="1" dirty="0" smtClean="0">
                <a:solidFill>
                  <a:srgbClr val="0070C0"/>
                </a:solidFill>
              </a:rPr>
              <a:t>Yeni getirilen sistemde 2018’den itibaren öğrencilerin %90’ı her hangi bir sınava girmeye gerek kalmadan eğitim bölgelerinde ki lise türlerinden her hangi birine kayıt yaptırabileceklerdir. </a:t>
            </a:r>
          </a:p>
        </p:txBody>
      </p:sp>
    </p:spTree>
    <p:extLst>
      <p:ext uri="{BB962C8B-B14F-4D97-AF65-F5344CB8AC3E}">
        <p14:creationId xmlns:p14="http://schemas.microsoft.com/office/powerpoint/2010/main" val="24940525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NEDEN DEĞİŞTİ ?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/>
              <a:t>Son yıllarda eğitime yapılan yatırımlarla her </a:t>
            </a:r>
            <a:r>
              <a:rPr lang="tr-TR" dirty="0" smtClean="0"/>
              <a:t>okul türü </a:t>
            </a:r>
            <a:r>
              <a:rPr lang="tr-TR" dirty="0"/>
              <a:t>seviyesinde sınıf mevcutları ortalaması hedeflenen seviyelere yaklaşmıştır.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Bu iyileşmeye bağlı olarak her türden  resmi liselerin </a:t>
            </a:r>
            <a:r>
              <a:rPr lang="tr-TR" dirty="0" smtClean="0"/>
              <a:t>sınıf seviyesi azalmış ve eğitim altyapısı artıp -imkanları </a:t>
            </a:r>
            <a:r>
              <a:rPr lang="tr-TR" dirty="0"/>
              <a:t>iyileşmiştir</a:t>
            </a:r>
          </a:p>
        </p:txBody>
      </p:sp>
    </p:spTree>
    <p:extLst>
      <p:ext uri="{BB962C8B-B14F-4D97-AF65-F5344CB8AC3E}">
        <p14:creationId xmlns:p14="http://schemas.microsoft.com/office/powerpoint/2010/main" val="3589895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0" y="188640"/>
            <a:ext cx="8856984" cy="1786210"/>
          </a:xfrm>
        </p:spPr>
        <p:txBody>
          <a:bodyPr>
            <a:normAutofit/>
          </a:bodyPr>
          <a:lstStyle/>
          <a:p>
            <a:r>
              <a:rPr lang="tr-TR" dirty="0" smtClean="0"/>
              <a:t>T</a:t>
            </a:r>
            <a:endParaRPr lang="tr-TR" dirty="0"/>
          </a:p>
        </p:txBody>
      </p:sp>
      <p:sp>
        <p:nvSpPr>
          <p:cNvPr id="4" name="İçerik Yer Tutucusu 3"/>
          <p:cNvSpPr>
            <a:spLocks noGrp="1"/>
          </p:cNvSpPr>
          <p:nvPr>
            <p:ph idx="1"/>
          </p:nvPr>
        </p:nvSpPr>
        <p:spPr>
          <a:xfrm>
            <a:off x="251520" y="4365104"/>
            <a:ext cx="8435280" cy="2376264"/>
          </a:xfrm>
        </p:spPr>
        <p:txBody>
          <a:bodyPr>
            <a:normAutofit/>
          </a:bodyPr>
          <a:lstStyle/>
          <a:p>
            <a:r>
              <a:rPr lang="tr-TR" dirty="0" smtClean="0"/>
              <a:t>Görüldüğü gibi tüm lise türlerinde liselerde sınıf ortalamaları 30’un altındadır. </a:t>
            </a:r>
          </a:p>
          <a:p>
            <a:endParaRPr lang="tr-TR" dirty="0" smtClean="0"/>
          </a:p>
          <a:p>
            <a:r>
              <a:rPr lang="tr-TR" sz="2400" u="sng" dirty="0" smtClean="0">
                <a:solidFill>
                  <a:srgbClr val="C00000"/>
                </a:solidFill>
              </a:rPr>
              <a:t>MEB Resmi İstatistiklerinden hesaplanmıştır</a:t>
            </a:r>
            <a:endParaRPr lang="tr-TR" sz="2400" u="sng" dirty="0">
              <a:solidFill>
                <a:srgbClr val="C00000"/>
              </a:solidFill>
            </a:endParaRPr>
          </a:p>
        </p:txBody>
      </p:sp>
      <p:pic>
        <p:nvPicPr>
          <p:cNvPr id="1027" name="Picture 3" descr="C:\Users\Senay\Desktop\2018 liseye geçiş\Adsız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88641"/>
            <a:ext cx="8784976" cy="3888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61248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Bu iyileşmenin sonucunda: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8</a:t>
            </a:r>
            <a:r>
              <a:rPr lang="tr-TR" dirty="0"/>
              <a:t>. sınıf öğrencilerinin </a:t>
            </a:r>
            <a:r>
              <a:rPr lang="tr-TR" dirty="0" smtClean="0"/>
              <a:t>%90’ı her hangi bir şekilde fazladan sınavlara hazırlık yapmadan, her hangi bir sınava girmeden, eğitim bölgesi içinde yer alan ve istediği okul türüne yerleşebilecektir.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608853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Resmi Liselerdeki Öğrenci Dağılımı: </a:t>
            </a:r>
            <a:endParaRPr lang="tr-TR" dirty="0"/>
          </a:p>
        </p:txBody>
      </p:sp>
      <p:pic>
        <p:nvPicPr>
          <p:cNvPr id="2050" name="Picture 2" descr="C:\Users\Senay\Desktop\2018 liseye geçiş\lise türleri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14339" y="2515206"/>
            <a:ext cx="3915322" cy="2695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00305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YENİ SİSTEMDE</a:t>
            </a:r>
            <a:br>
              <a:rPr lang="tr-TR" dirty="0" smtClean="0"/>
            </a:br>
            <a:r>
              <a:rPr lang="tr-TR" dirty="0" smtClean="0"/>
              <a:t>%10 Oranındaki Öğrenci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90 sorudan oluşan ve isteğe bağlı olan sınavdaki başarılarına göre seçilmiş liselere yerleşeceklerdir. </a:t>
            </a:r>
          </a:p>
          <a:p>
            <a:r>
              <a:rPr lang="tr-TR" dirty="0" smtClean="0"/>
              <a:t>Bu liseler: Fen Liseleri, </a:t>
            </a:r>
            <a:r>
              <a:rPr lang="tr-TR" dirty="0"/>
              <a:t>Sosyal Bilimler </a:t>
            </a:r>
            <a:r>
              <a:rPr lang="tr-TR" dirty="0" smtClean="0"/>
              <a:t>Liseleri </a:t>
            </a:r>
            <a:r>
              <a:rPr lang="tr-TR" dirty="0"/>
              <a:t>ve Proje okulu kapsamında olan </a:t>
            </a:r>
            <a:r>
              <a:rPr lang="tr-TR" dirty="0" smtClean="0"/>
              <a:t>Anadolu, İmam Hatip ve Meslek </a:t>
            </a:r>
            <a:r>
              <a:rPr lang="tr-TR" dirty="0"/>
              <a:t>liseleridir.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968355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% 90 Oranındaki Öğrenci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8. Sınıf Sonunda Her Hangi Bir  Sınava Girmeyen </a:t>
            </a:r>
          </a:p>
          <a:p>
            <a:pPr marL="0" indent="0">
              <a:buNone/>
            </a:pPr>
            <a:r>
              <a:rPr lang="tr-TR" dirty="0" smtClean="0"/>
              <a:t>                                 ve</a:t>
            </a:r>
          </a:p>
          <a:p>
            <a:r>
              <a:rPr lang="tr-TR" dirty="0" smtClean="0"/>
              <a:t>Sınava girip ilk %10’da ki okullara yerleşemeyen öğrenciler</a:t>
            </a:r>
          </a:p>
          <a:p>
            <a:endParaRPr lang="tr-TR" dirty="0"/>
          </a:p>
          <a:p>
            <a:r>
              <a:rPr lang="tr-TR" dirty="0" smtClean="0"/>
              <a:t>Eğitim Bölgelerinde yer alan ve istedikleri okul türüne yerleşebileceklerdir.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07773810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259</TotalTime>
  <Words>592</Words>
  <Application>Microsoft Office PowerPoint</Application>
  <PresentationFormat>Ekran Gösterisi (4:3)</PresentationFormat>
  <Paragraphs>89</Paragraphs>
  <Slides>21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21</vt:i4>
      </vt:variant>
    </vt:vector>
  </HeadingPairs>
  <TitlesOfParts>
    <vt:vector size="22" baseType="lpstr">
      <vt:lpstr>Ofis Teması</vt:lpstr>
      <vt:lpstr>2019 YILINDA LİSELERE GİRİŞ SİSTEMİ</vt:lpstr>
      <vt:lpstr>EYLÜL 2017 İTİBARİYLE  TEOG SINAVI KALDIRILMIŞTIR</vt:lpstr>
      <vt:lpstr>NE DEĞİŞTİ ? </vt:lpstr>
      <vt:lpstr>NEDEN DEĞİŞTİ ? </vt:lpstr>
      <vt:lpstr>T</vt:lpstr>
      <vt:lpstr>Bu iyileşmenin sonucunda:</vt:lpstr>
      <vt:lpstr>Resmi Liselerdeki Öğrenci Dağılımı: </vt:lpstr>
      <vt:lpstr>YENİ SİSTEMDE %10 Oranındaki Öğrenci </vt:lpstr>
      <vt:lpstr>% 90 Oranındaki Öğrenci </vt:lpstr>
      <vt:lpstr>Seçili Liselere Girişte Uygulanacak Sınav</vt:lpstr>
      <vt:lpstr>Sınavda sorulacak 90 sorunun Dağılımı: </vt:lpstr>
      <vt:lpstr>PowerPoint Sunusu</vt:lpstr>
      <vt:lpstr>Sınav Süresi ve Uygulanışı: </vt:lpstr>
      <vt:lpstr>Sınav Puanı:</vt:lpstr>
      <vt:lpstr>Seçili Liselere Yerleşme: </vt:lpstr>
      <vt:lpstr>Sınavsız Yerleşme: </vt:lpstr>
      <vt:lpstr>Sınavsız Yerleşmede</vt:lpstr>
      <vt:lpstr>PowerPoint Sunusu</vt:lpstr>
      <vt:lpstr>İstediği okul türüne yerleşme: </vt:lpstr>
      <vt:lpstr>Güzel Sanatlar ve Spor Liseleri</vt:lpstr>
      <vt:lpstr>Tüm öğrencilerimize  başarılar dileriz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2018 YILINDA LİSELERE GİRİŞ SİSTEMİ</dc:title>
  <dc:creator>Senay</dc:creator>
  <cp:lastModifiedBy>Barış Kaya</cp:lastModifiedBy>
  <cp:revision>33</cp:revision>
  <dcterms:created xsi:type="dcterms:W3CDTF">2017-12-04T20:12:26Z</dcterms:created>
  <dcterms:modified xsi:type="dcterms:W3CDTF">2019-02-21T07:25:45Z</dcterms:modified>
</cp:coreProperties>
</file>