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6" r:id="rId1"/>
  </p:sldMasterIdLst>
  <p:sldIdLst>
    <p:sldId id="256" r:id="rId2"/>
    <p:sldId id="257" r:id="rId3"/>
    <p:sldId id="267" r:id="rId4"/>
    <p:sldId id="268" r:id="rId5"/>
    <p:sldId id="266" r:id="rId6"/>
    <p:sldId id="270" r:id="rId7"/>
    <p:sldId id="271" r:id="rId8"/>
    <p:sldId id="265" r:id="rId9"/>
    <p:sldId id="269" r:id="rId10"/>
    <p:sldId id="279" r:id="rId11"/>
    <p:sldId id="262" r:id="rId12"/>
    <p:sldId id="261" r:id="rId13"/>
    <p:sldId id="260" r:id="rId14"/>
    <p:sldId id="259" r:id="rId15"/>
    <p:sldId id="258" r:id="rId16"/>
    <p:sldId id="272" r:id="rId17"/>
    <p:sldId id="277" r:id="rId18"/>
    <p:sldId id="280" r:id="rId19"/>
    <p:sldId id="281" r:id="rId20"/>
    <p:sldId id="282" r:id="rId21"/>
    <p:sldId id="283" r:id="rId22"/>
    <p:sldId id="284" r:id="rId23"/>
    <p:sldId id="273" r:id="rId24"/>
    <p:sldId id="293" r:id="rId25"/>
    <p:sldId id="294" r:id="rId26"/>
    <p:sldId id="292" r:id="rId27"/>
    <p:sldId id="290" r:id="rId28"/>
    <p:sldId id="275" r:id="rId29"/>
    <p:sldId id="291" r:id="rId30"/>
    <p:sldId id="298" r:id="rId31"/>
    <p:sldId id="274" r:id="rId32"/>
    <p:sldId id="285" r:id="rId33"/>
    <p:sldId id="300" r:id="rId34"/>
    <p:sldId id="299" r:id="rId35"/>
    <p:sldId id="286" r:id="rId36"/>
    <p:sldId id="297" r:id="rId37"/>
    <p:sldId id="287" r:id="rId38"/>
    <p:sldId id="289" r:id="rId39"/>
    <p:sldId id="288" r:id="rId40"/>
    <p:sldId id="295" r:id="rId41"/>
    <p:sldId id="296" r:id="rId42"/>
    <p:sldId id="301" r:id="rId4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2"/>
      </p:bgRef>
    </p:bg>
    <p:spTree>
      <p:nvGrpSpPr>
        <p:cNvPr id="1" name=""/>
        <p:cNvGrpSpPr/>
        <p:nvPr/>
      </p:nvGrpSpPr>
      <p:grpSpPr>
        <a:xfrm>
          <a:off x="0" y="0"/>
          <a:ext cx="0" cy="0"/>
          <a:chOff x="0" y="0"/>
          <a:chExt cx="0" cy="0"/>
        </a:xfrm>
      </p:grpSpPr>
      <p:sp>
        <p:nvSpPr>
          <p:cNvPr id="9" name="Dikdörtgen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Başlık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tr-TR" smtClean="0"/>
              <a:t>Asıl başlık stili için tıklatın</a:t>
            </a:r>
            <a:endParaRPr kumimoji="0" lang="en-US"/>
          </a:p>
        </p:txBody>
      </p:sp>
      <p:sp>
        <p:nvSpPr>
          <p:cNvPr id="3" name="Alt Başlık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tr-TR" smtClean="0"/>
              <a:t>Asıl alt başlık stilini düzenlemek için tıklatın</a:t>
            </a:r>
            <a:endParaRPr kumimoji="0" lang="en-US"/>
          </a:p>
        </p:txBody>
      </p:sp>
      <p:sp>
        <p:nvSpPr>
          <p:cNvPr id="4" name="Veri Yer Tutucusu 3"/>
          <p:cNvSpPr>
            <a:spLocks noGrp="1"/>
          </p:cNvSpPr>
          <p:nvPr>
            <p:ph type="dt" sz="half" idx="10"/>
          </p:nvPr>
        </p:nvSpPr>
        <p:spPr/>
        <p:txBody>
          <a:bodyPr/>
          <a:lstStyle/>
          <a:p>
            <a:fld id="{5133B51C-7F7B-43FA-B7FC-72525CF22A37}" type="datetimeFigureOut">
              <a:rPr lang="tr-TR" smtClean="0"/>
              <a:t>13.12.2016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C1AA3CE-FCC6-4E75-88EE-BDA6D46AE4A0}" type="slidenum">
              <a:rPr lang="tr-TR" smtClean="0"/>
              <a:t>‹#›</a:t>
            </a:fld>
            <a:endParaRPr lang="tr-TR"/>
          </a:p>
        </p:txBody>
      </p:sp>
      <p:sp>
        <p:nvSpPr>
          <p:cNvPr id="10" name="Dikdörtgen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5133B51C-7F7B-43FA-B7FC-72525CF22A37}" type="datetimeFigureOut">
              <a:rPr lang="tr-TR" smtClean="0"/>
              <a:t>13.12.2016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C1AA3CE-FCC6-4E75-88EE-BDA6D46AE4A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9" name="Dikdörtgen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Dikdörtgen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Dikey Başlık 1"/>
          <p:cNvSpPr>
            <a:spLocks noGrp="1"/>
          </p:cNvSpPr>
          <p:nvPr>
            <p:ph type="title" orient="vert"/>
          </p:nvPr>
        </p:nvSpPr>
        <p:spPr>
          <a:xfrm>
            <a:off x="6781800" y="274640"/>
            <a:ext cx="1905000" cy="5851525"/>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304800"/>
            <a:ext cx="60198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5133B51C-7F7B-43FA-B7FC-72525CF22A37}" type="datetimeFigureOut">
              <a:rPr lang="tr-TR" smtClean="0"/>
              <a:t>13.12.2016</a:t>
            </a:fld>
            <a:endParaRPr lang="tr-TR"/>
          </a:p>
        </p:txBody>
      </p:sp>
      <p:sp>
        <p:nvSpPr>
          <p:cNvPr id="5" name="Altbilgi Yer Tutucusu 4"/>
          <p:cNvSpPr>
            <a:spLocks noGrp="1"/>
          </p:cNvSpPr>
          <p:nvPr>
            <p:ph type="ftr" sz="quarter" idx="11"/>
          </p:nvPr>
        </p:nvSpPr>
        <p:spPr>
          <a:xfrm>
            <a:off x="2640597" y="6377459"/>
            <a:ext cx="3836404" cy="365125"/>
          </a:xfrm>
        </p:spPr>
        <p:txBody>
          <a:bodyPr/>
          <a:lstStyle/>
          <a:p>
            <a:endParaRPr lang="tr-TR"/>
          </a:p>
        </p:txBody>
      </p:sp>
      <p:sp>
        <p:nvSpPr>
          <p:cNvPr id="6" name="Slayt Numarası Yer Tutucusu 5"/>
          <p:cNvSpPr>
            <a:spLocks noGrp="1"/>
          </p:cNvSpPr>
          <p:nvPr>
            <p:ph type="sldNum" sz="quarter" idx="12"/>
          </p:nvPr>
        </p:nvSpPr>
        <p:spPr/>
        <p:txBody>
          <a:bodyPr/>
          <a:lstStyle/>
          <a:p>
            <a:fld id="{3C1AA3CE-FCC6-4E75-88EE-BDA6D46AE4A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55448"/>
            <a:ext cx="8229600" cy="1252728"/>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5133B51C-7F7B-43FA-B7FC-72525CF22A37}" type="datetimeFigureOut">
              <a:rPr lang="tr-TR" smtClean="0"/>
              <a:t>13.12.2016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C1AA3CE-FCC6-4E75-88EE-BDA6D46AE4A0}"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2"/>
      </p:bgRef>
    </p:bg>
    <p:spTree>
      <p:nvGrpSpPr>
        <p:cNvPr id="1" name=""/>
        <p:cNvGrpSpPr/>
        <p:nvPr/>
      </p:nvGrpSpPr>
      <p:grpSpPr>
        <a:xfrm>
          <a:off x="0" y="0"/>
          <a:ext cx="0" cy="0"/>
          <a:chOff x="0" y="0"/>
          <a:chExt cx="0" cy="0"/>
        </a:xfrm>
      </p:grpSpPr>
      <p:sp>
        <p:nvSpPr>
          <p:cNvPr id="9" name="Dikdörtgen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Dikdörtgen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Başlık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5133B51C-7F7B-43FA-B7FC-72525CF22A37}" type="datetimeFigureOut">
              <a:rPr lang="tr-TR" smtClean="0"/>
              <a:t>13.12.2016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C1AA3CE-FCC6-4E75-88EE-BDA6D46AE4A0}"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p>
            <a:fld id="{5133B51C-7F7B-43FA-B7FC-72525CF22A37}" type="datetimeFigureOut">
              <a:rPr lang="tr-TR" smtClean="0"/>
              <a:t>13.12.2016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C1AA3CE-FCC6-4E75-88EE-BDA6D46AE4A0}"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Metin Yer Tutucusu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tr-TR" smtClean="0"/>
              <a:t>Asıl metin stillerini düzenlemek için tıklatın</a:t>
            </a:r>
          </a:p>
        </p:txBody>
      </p:sp>
      <p:sp>
        <p:nvSpPr>
          <p:cNvPr id="6" name="İçerik Yer Tutucusu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p>
            <a:fld id="{5133B51C-7F7B-43FA-B7FC-72525CF22A37}" type="datetimeFigureOut">
              <a:rPr lang="tr-TR" smtClean="0"/>
              <a:t>13.12.2016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C1AA3CE-FCC6-4E75-88EE-BDA6D46AE4A0}"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5133B51C-7F7B-43FA-B7FC-72525CF22A37}" type="datetimeFigureOut">
              <a:rPr lang="tr-TR" smtClean="0"/>
              <a:t>13.12.2016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C1AA3CE-FCC6-4E75-88EE-BDA6D46AE4A0}"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133B51C-7F7B-43FA-B7FC-72525CF22A37}" type="datetimeFigureOut">
              <a:rPr lang="tr-TR" smtClean="0"/>
              <a:t>13.12.2016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C1AA3CE-FCC6-4E75-88EE-BDA6D46AE4A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tr-TR" smtClean="0"/>
              <a:t>Asıl başlık stili için tıklatın</a:t>
            </a:r>
            <a:endParaRPr kumimoji="0" lang="en-US"/>
          </a:p>
        </p:txBody>
      </p:sp>
      <p:sp>
        <p:nvSpPr>
          <p:cNvPr id="3" name="İçerik Yer Tutucusu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Metin Yer Tutucusu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5133B51C-7F7B-43FA-B7FC-72525CF22A37}" type="datetimeFigureOut">
              <a:rPr lang="tr-TR" smtClean="0"/>
              <a:t>13.12.2016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C1AA3CE-FCC6-4E75-88EE-BDA6D46AE4A0}" type="slidenum">
              <a:rPr lang="tr-TR" smtClean="0"/>
              <a:t>‹#›</a:t>
            </a:fld>
            <a:endParaRPr lang="tr-TR"/>
          </a:p>
        </p:txBody>
      </p:sp>
      <p:sp>
        <p:nvSpPr>
          <p:cNvPr id="12" name="Dikdörtgen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Dikdörtgen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tr-TR" smtClean="0"/>
              <a:t>Asıl başlık stili için tıklatın</a:t>
            </a:r>
            <a:endParaRPr kumimoji="0" lang="en-US"/>
          </a:p>
        </p:txBody>
      </p:sp>
      <p:sp>
        <p:nvSpPr>
          <p:cNvPr id="3" name="Resim Yer Tutucusu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a:xfrm>
            <a:off x="164592" y="1170432"/>
            <a:ext cx="2523744" cy="201168"/>
          </a:xfrm>
        </p:spPr>
        <p:txBody>
          <a:bodyPr/>
          <a:lstStyle/>
          <a:p>
            <a:fld id="{5133B51C-7F7B-43FA-B7FC-72525CF22A37}" type="datetimeFigureOut">
              <a:rPr lang="tr-TR" smtClean="0"/>
              <a:t>13.12.2016</a:t>
            </a:fld>
            <a:endParaRPr lang="tr-TR"/>
          </a:p>
        </p:txBody>
      </p:sp>
      <p:sp>
        <p:nvSpPr>
          <p:cNvPr id="11" name="Dikdörtgen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Dikdörtgen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Altbilgi Yer Tutucusu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tr-TR"/>
          </a:p>
        </p:txBody>
      </p:sp>
      <p:sp>
        <p:nvSpPr>
          <p:cNvPr id="7" name="Slayt Numarası Yer Tutucusu 6"/>
          <p:cNvSpPr>
            <a:spLocks noGrp="1"/>
          </p:cNvSpPr>
          <p:nvPr>
            <p:ph type="sldNum" sz="quarter" idx="12"/>
          </p:nvPr>
        </p:nvSpPr>
        <p:spPr>
          <a:xfrm>
            <a:off x="8339328" y="1170432"/>
            <a:ext cx="733864" cy="201168"/>
          </a:xfrm>
        </p:spPr>
        <p:txBody>
          <a:bodyPr/>
          <a:lstStyle/>
          <a:p>
            <a:fld id="{3C1AA3CE-FCC6-4E75-88EE-BDA6D46AE4A0}"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Dikdörtgen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Dikdörtgen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Başlık Yer Tutucusu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4" name="Veri Yer Tutucusu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5133B51C-7F7B-43FA-B7FC-72525CF22A37}" type="datetimeFigureOut">
              <a:rPr lang="tr-TR" smtClean="0"/>
              <a:t>13.12.2016</a:t>
            </a:fld>
            <a:endParaRPr lang="tr-TR"/>
          </a:p>
        </p:txBody>
      </p:sp>
      <p:sp>
        <p:nvSpPr>
          <p:cNvPr id="5" name="Altbilgi Yer Tutucusu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tr-TR"/>
          </a:p>
        </p:txBody>
      </p:sp>
      <p:sp>
        <p:nvSpPr>
          <p:cNvPr id="6" name="Slayt Numarası Yer Tutucusu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C1AA3CE-FCC6-4E75-88EE-BDA6D46AE4A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57808" y="1268760"/>
            <a:ext cx="7772400" cy="2907754"/>
          </a:xfrm>
        </p:spPr>
        <p:txBody>
          <a:bodyPr>
            <a:normAutofit/>
          </a:bodyPr>
          <a:lstStyle/>
          <a:p>
            <a:pPr algn="ctr"/>
            <a:r>
              <a:rPr lang="tr-TR" dirty="0" smtClean="0"/>
              <a:t>SINAVA HAZIRLIK SÜRECİNDE AİLELERİN YAŞADIĞI SORUNLAR ve AİLELERE ÖNERİLER</a:t>
            </a:r>
            <a:endParaRPr lang="tr-TR" dirty="0"/>
          </a:p>
        </p:txBody>
      </p:sp>
    </p:spTree>
    <p:extLst>
      <p:ext uri="{BB962C8B-B14F-4D97-AF65-F5344CB8AC3E}">
        <p14:creationId xmlns:p14="http://schemas.microsoft.com/office/powerpoint/2010/main" val="1894844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AİLELERİN YAŞADIĞI SORUNLAR</a:t>
            </a:r>
          </a:p>
        </p:txBody>
      </p:sp>
      <p:sp>
        <p:nvSpPr>
          <p:cNvPr id="3" name="İçerik Yer Tutucusu 2"/>
          <p:cNvSpPr>
            <a:spLocks noGrp="1"/>
          </p:cNvSpPr>
          <p:nvPr>
            <p:ph idx="1"/>
          </p:nvPr>
        </p:nvSpPr>
        <p:spPr/>
        <p:txBody>
          <a:bodyPr>
            <a:normAutofit/>
          </a:bodyPr>
          <a:lstStyle/>
          <a:p>
            <a:r>
              <a:rPr lang="tr-TR" dirty="0"/>
              <a:t>Aile içinde iletişim sorunları görülebilir.</a:t>
            </a:r>
          </a:p>
          <a:p>
            <a:pPr marL="0" indent="0">
              <a:buNone/>
            </a:pPr>
            <a:r>
              <a:rPr lang="tr-TR" dirty="0"/>
              <a:t>	- Bu dönemde kız öğrencilerde alınganlık, kolay ağlama, odasına kapanma, içe </a:t>
            </a:r>
            <a:r>
              <a:rPr lang="tr-TR" dirty="0" smtClean="0"/>
              <a:t>dönüklüğe; </a:t>
            </a:r>
            <a:r>
              <a:rPr lang="tr-TR" dirty="0"/>
              <a:t>erkek öğrencilerde ise kolay </a:t>
            </a:r>
            <a:r>
              <a:rPr lang="tr-TR" dirty="0" smtClean="0"/>
              <a:t>öfkelenmeye, </a:t>
            </a:r>
            <a:r>
              <a:rPr lang="tr-TR" dirty="0"/>
              <a:t>agresif davranışlara sık rastlanmaktadır.</a:t>
            </a:r>
          </a:p>
          <a:p>
            <a:pPr marL="0" indent="0">
              <a:buNone/>
            </a:pPr>
            <a:r>
              <a:rPr lang="tr-TR" dirty="0"/>
              <a:t>	- Buna bağlı olarak;</a:t>
            </a:r>
          </a:p>
          <a:p>
            <a:pPr marL="0" indent="0">
              <a:buNone/>
            </a:pPr>
            <a:endParaRPr lang="tr-TR" dirty="0"/>
          </a:p>
        </p:txBody>
      </p:sp>
      <p:pic>
        <p:nvPicPr>
          <p:cNvPr id="7170" name="Picture 2" descr="http://us.cdn3.123rf.com/168nwm/pablohotsauce/pablohotsauce1210/pablohotsauce121000009/15956617-bir-k%C4%B1z-%C3%A7al%C4%B1%C5%9Fan-ve-a%C4%9Flayan-bir-vekt%C3%B6r-%C3%A7izi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4419217"/>
            <a:ext cx="1422082" cy="199091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slingomom.com/wp-content/uploads/2010/06/tantru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509120"/>
            <a:ext cx="1512168" cy="1901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798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ahmetyesevi.k12.tr/upload/images/433157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5" y="5095309"/>
            <a:ext cx="1835696" cy="1580179"/>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normAutofit/>
          </a:bodyPr>
          <a:lstStyle/>
          <a:p>
            <a:r>
              <a:rPr lang="tr-TR" sz="1800" dirty="0"/>
              <a:t>AİLELERİN YAŞADIĞI SORUNLAR</a:t>
            </a:r>
          </a:p>
        </p:txBody>
      </p:sp>
      <p:sp>
        <p:nvSpPr>
          <p:cNvPr id="3" name="İçerik Yer Tutucusu 2"/>
          <p:cNvSpPr>
            <a:spLocks noGrp="1"/>
          </p:cNvSpPr>
          <p:nvPr>
            <p:ph idx="1"/>
          </p:nvPr>
        </p:nvSpPr>
        <p:spPr/>
        <p:txBody>
          <a:bodyPr>
            <a:normAutofit/>
          </a:bodyPr>
          <a:lstStyle/>
          <a:p>
            <a:pPr marL="0" indent="0">
              <a:buNone/>
            </a:pPr>
            <a:r>
              <a:rPr lang="tr-TR" dirty="0" smtClean="0"/>
              <a:t>	- Verilmek </a:t>
            </a:r>
            <a:r>
              <a:rPr lang="tr-TR" dirty="0"/>
              <a:t>istenen </a:t>
            </a:r>
            <a:r>
              <a:rPr lang="tr-TR" dirty="0" smtClean="0"/>
              <a:t>mesajlar </a:t>
            </a:r>
            <a:r>
              <a:rPr lang="tr-TR" dirty="0"/>
              <a:t>anne-baba ya da çocuk tarafından yanlış algılanabilir.</a:t>
            </a:r>
          </a:p>
          <a:p>
            <a:pPr marL="0" indent="0">
              <a:buNone/>
            </a:pPr>
            <a:r>
              <a:rPr lang="tr-TR" dirty="0" smtClean="0"/>
              <a:t>	- Anne-babanın </a:t>
            </a:r>
            <a:r>
              <a:rPr lang="tr-TR" dirty="0"/>
              <a:t>konuşma tarzı çocuğun öfkelenmesine ve tepki göstermesine neden olabilir. </a:t>
            </a:r>
            <a:r>
              <a:rPr lang="tr-TR" dirty="0" smtClean="0"/>
              <a:t>Bu durum anne babalarca </a:t>
            </a:r>
            <a:r>
              <a:rPr lang="tr-TR" dirty="0"/>
              <a:t>“ne söylesek kabahat” şeklindeki </a:t>
            </a:r>
            <a:r>
              <a:rPr lang="tr-TR" dirty="0" smtClean="0"/>
              <a:t>tanımlanır.</a:t>
            </a:r>
          </a:p>
          <a:p>
            <a:pPr marL="0" indent="0">
              <a:buNone/>
            </a:pPr>
            <a:r>
              <a:rPr lang="tr-TR" dirty="0" smtClean="0"/>
              <a:t>	- Anne-baba </a:t>
            </a:r>
            <a:r>
              <a:rPr lang="tr-TR" dirty="0"/>
              <a:t>ya da çocuğun zihnini meşgul eden düşünceler, endişeler ve stres iyi bir iletişim kurulmasını engelleyebilir.</a:t>
            </a:r>
          </a:p>
          <a:p>
            <a:endParaRPr lang="tr-TR" dirty="0"/>
          </a:p>
        </p:txBody>
      </p:sp>
    </p:spTree>
    <p:extLst>
      <p:ext uri="{BB962C8B-B14F-4D97-AF65-F5344CB8AC3E}">
        <p14:creationId xmlns:p14="http://schemas.microsoft.com/office/powerpoint/2010/main" val="2757312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nikkiheyman.co.za/wp-content/uploads/et_temp/TV-child-92964_175x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3426368"/>
            <a:ext cx="2952328" cy="2941636"/>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normAutofit/>
          </a:bodyPr>
          <a:lstStyle/>
          <a:p>
            <a:r>
              <a:rPr lang="tr-TR" sz="1800" dirty="0"/>
              <a:t>AİLELERİN YAŞADIĞI SORUNLAR</a:t>
            </a:r>
          </a:p>
        </p:txBody>
      </p:sp>
      <p:sp>
        <p:nvSpPr>
          <p:cNvPr id="3" name="İçerik Yer Tutucusu 2"/>
          <p:cNvSpPr>
            <a:spLocks noGrp="1"/>
          </p:cNvSpPr>
          <p:nvPr>
            <p:ph idx="1"/>
          </p:nvPr>
        </p:nvSpPr>
        <p:spPr/>
        <p:txBody>
          <a:bodyPr>
            <a:normAutofit/>
          </a:bodyPr>
          <a:lstStyle/>
          <a:p>
            <a:r>
              <a:rPr lang="en-US" dirty="0"/>
              <a:t>Zaman </a:t>
            </a:r>
            <a:r>
              <a:rPr lang="en-US" dirty="0" err="1"/>
              <a:t>zaman</a:t>
            </a:r>
            <a:r>
              <a:rPr lang="en-US"/>
              <a:t> aile içinde kurallara uyma konusunda </a:t>
            </a:r>
            <a:r>
              <a:rPr lang="tr-TR" smtClean="0"/>
              <a:t>sorunlar/</a:t>
            </a:r>
            <a:r>
              <a:rPr lang="en-US" smtClean="0"/>
              <a:t>çelişkiler</a:t>
            </a:r>
            <a:r>
              <a:rPr lang="tr-TR"/>
              <a:t> </a:t>
            </a:r>
            <a:r>
              <a:rPr lang="en-US" smtClean="0"/>
              <a:t>çıkabilir</a:t>
            </a:r>
            <a:r>
              <a:rPr lang="tr-TR" smtClean="0"/>
              <a:t>.</a:t>
            </a:r>
          </a:p>
          <a:p>
            <a:pPr marL="0" indent="0">
              <a:buNone/>
            </a:pPr>
            <a:r>
              <a:rPr lang="tr-TR"/>
              <a:t>	</a:t>
            </a:r>
            <a:r>
              <a:rPr lang="tr-TR" smtClean="0"/>
              <a:t>- Ders çalışma düzeni,</a:t>
            </a:r>
          </a:p>
          <a:p>
            <a:pPr marL="0" indent="0">
              <a:buNone/>
            </a:pPr>
            <a:r>
              <a:rPr lang="tr-TR"/>
              <a:t>	</a:t>
            </a:r>
            <a:r>
              <a:rPr lang="tr-TR" smtClean="0"/>
              <a:t>- </a:t>
            </a:r>
            <a:r>
              <a:rPr lang="tr-TR" err="1"/>
              <a:t>T</a:t>
            </a:r>
            <a:r>
              <a:rPr lang="tr-TR" err="1" smtClean="0"/>
              <a:t>v</a:t>
            </a:r>
            <a:r>
              <a:rPr lang="tr-TR" smtClean="0"/>
              <a:t> izleme, bilgisayar oynama,</a:t>
            </a:r>
          </a:p>
          <a:p>
            <a:pPr marL="0" indent="0">
              <a:buNone/>
            </a:pPr>
            <a:r>
              <a:rPr lang="tr-TR"/>
              <a:t>	</a:t>
            </a:r>
            <a:r>
              <a:rPr lang="tr-TR" smtClean="0"/>
              <a:t>- Yemek saatleri,</a:t>
            </a:r>
          </a:p>
          <a:p>
            <a:pPr marL="0" indent="0">
              <a:buNone/>
            </a:pPr>
            <a:r>
              <a:rPr lang="tr-TR"/>
              <a:t>	</a:t>
            </a:r>
            <a:r>
              <a:rPr lang="tr-TR" smtClean="0"/>
              <a:t>- Arkadaşlık ilişkileri vb.</a:t>
            </a:r>
          </a:p>
        </p:txBody>
      </p:sp>
    </p:spTree>
    <p:extLst>
      <p:ext uri="{BB962C8B-B14F-4D97-AF65-F5344CB8AC3E}">
        <p14:creationId xmlns:p14="http://schemas.microsoft.com/office/powerpoint/2010/main" val="2434051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temelaksoy.com/wp-content/uploads/2012/09/bu-zamanin-markalari-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501008"/>
            <a:ext cx="6096000" cy="3093343"/>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normAutofit/>
          </a:bodyPr>
          <a:lstStyle/>
          <a:p>
            <a:r>
              <a:rPr lang="tr-TR" sz="1800" dirty="0"/>
              <a:t>AİLELERİN YAŞADIĞI SORUNLAR</a:t>
            </a:r>
          </a:p>
        </p:txBody>
      </p:sp>
      <p:sp>
        <p:nvSpPr>
          <p:cNvPr id="3" name="İçerik Yer Tutucusu 2"/>
          <p:cNvSpPr>
            <a:spLocks noGrp="1"/>
          </p:cNvSpPr>
          <p:nvPr>
            <p:ph idx="1"/>
          </p:nvPr>
        </p:nvSpPr>
        <p:spPr/>
        <p:txBody>
          <a:bodyPr/>
          <a:lstStyle/>
          <a:p>
            <a:r>
              <a:rPr lang="tr-TR" smtClean="0"/>
              <a:t>KPSS, üniversite, TEOGS </a:t>
            </a:r>
            <a:r>
              <a:rPr lang="tr-TR"/>
              <a:t>sınavları gibi çok önemli sınavlara hazırlık sürecinde hem sınava </a:t>
            </a:r>
            <a:r>
              <a:rPr lang="tr-TR" smtClean="0"/>
              <a:t>hazırlanan öğrenci</a:t>
            </a:r>
            <a:r>
              <a:rPr lang="tr-TR"/>
              <a:t>; hem de aile sonucun belirsizliğinden kaynaklanan yoğun bir stres yaşayabilmektedir.</a:t>
            </a:r>
          </a:p>
          <a:p>
            <a:endParaRPr lang="tr-TR"/>
          </a:p>
        </p:txBody>
      </p:sp>
    </p:spTree>
    <p:extLst>
      <p:ext uri="{BB962C8B-B14F-4D97-AF65-F5344CB8AC3E}">
        <p14:creationId xmlns:p14="http://schemas.microsoft.com/office/powerpoint/2010/main" val="178936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7" descr="C:\Users\ASUS\Desktop\indir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4509120"/>
            <a:ext cx="2476500" cy="1847850"/>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normAutofit/>
          </a:bodyPr>
          <a:lstStyle/>
          <a:p>
            <a:r>
              <a:rPr lang="tr-TR" sz="1800" dirty="0"/>
              <a:t>AİLELERİN YAŞADIĞI SORUNLAR</a:t>
            </a:r>
          </a:p>
        </p:txBody>
      </p:sp>
      <p:sp>
        <p:nvSpPr>
          <p:cNvPr id="3" name="İçerik Yer Tutucusu 2"/>
          <p:cNvSpPr>
            <a:spLocks noGrp="1"/>
          </p:cNvSpPr>
          <p:nvPr>
            <p:ph idx="1"/>
          </p:nvPr>
        </p:nvSpPr>
        <p:spPr/>
        <p:txBody>
          <a:bodyPr>
            <a:normAutofit lnSpcReduction="10000"/>
          </a:bodyPr>
          <a:lstStyle/>
          <a:p>
            <a:r>
              <a:rPr lang="tr-TR" dirty="0" smtClean="0"/>
              <a:t>Ailede çocuğa karşı güven problemi yaşanabilir (başaramaz, yapamaz, çalışmayı bilmiyor vb.).</a:t>
            </a:r>
          </a:p>
          <a:p>
            <a:r>
              <a:rPr lang="tr-TR" dirty="0" smtClean="0"/>
              <a:t>Anne-baba </a:t>
            </a:r>
            <a:r>
              <a:rPr lang="tr-TR" dirty="0"/>
              <a:t>bazen sınava hazırlanmayı çocuğun sorumluluğundan alıp kendi sorumlulukları arasına katar. Unutulmamalıdır ki sınava hazırlanma sorumluluğu sadece öğrenciye aittir. </a:t>
            </a:r>
            <a:endParaRPr lang="tr-TR" dirty="0" smtClean="0"/>
          </a:p>
          <a:p>
            <a:r>
              <a:rPr lang="tr-TR" dirty="0" smtClean="0"/>
              <a:t>Aile </a:t>
            </a:r>
            <a:r>
              <a:rPr lang="tr-TR" dirty="0"/>
              <a:t>kendi amaçlarıyla gencin amaçlarını birbirine karıştırmış olabilir.</a:t>
            </a:r>
          </a:p>
          <a:p>
            <a:endParaRPr lang="tr-TR" dirty="0"/>
          </a:p>
        </p:txBody>
      </p:sp>
      <p:sp>
        <p:nvSpPr>
          <p:cNvPr id="4" name="AutoShape 6" descr="data:image/jpeg;base64,/9j/4AAQSkZJRgABAQAAAQABAAD/2wCEAAkGBxQTEhUUExQWFhUXFRwXGRgYGBggHhcbGhwXHRYYGh4bHykgGRwlHRcWITYjJSkrLi4uFyAzODcsNygtLysBCgoKDg0OGxAQGywlICQsNCwsNCwsMTQyLDI0LSwsLCw0LywsLCw0LC8sLCwvLDAsLC80LCwsLCw1LCwsLCwsLP/AABEIAMIBBAMBEQACEQEDEQH/xAAcAAEAAgMBAQEAAAAAAAAAAAAABQYDBAcCAQj/xABKEAACAQMCBAMEBgcFBQYHAAABAgMABBESIQUGMUETUWEHIjJxFEJSgZGhIzNicoKxwQhjorLRU3ODkvAWJCVEhPEVNDVDs8LD/8QAGwEBAAIDAQEAAAAAAAAAAAAAAAQFAgMGAQf/xAA1EQACAQMCBAIIBgIDAQAAAAAAAQIDBBEhMQUSQVETYSIycYGhsdHwFCNCkcHhBiQzRHI0/9oADAMBAAIRAxEAPwDuNAKAUAoBQCgFAKAUAoBQCgFAKAUAoBQCgFAKAUBr8RvUgikmkOlI0LsfIKMn+VAUHlzjs8Eoku2Jiu31MGP/AMpI+0SD+706IyezLn6xxUWfFqdxXlR7er5kqrbOEFL9zo1W5FFAKAUANAY4bhHzpZWx1wQcfPFAZKAUAoBQCgFAKAUAoBQCgFAKAUAoBQCgFAKAUAoBQCgFAKApnO934ssVmPhGLif91T+hjP70i6vlER3qo41efh7dpetLRfySrWlzzy9kalxCrqyOAysCrA9CD1BrhITlCSlF4aLdpNYZv8mcWZW+hTsWdF1QSMd5ohtgnvJHkA+YKt3OPoPDb+N3R5v1LRr76Mpa9F05Y6dC31YmgUAoDgXtZ45c3vEH4dFIY7eFRrwTh2IUsWx8QGoKF6bE1rqVFBZZLsrSd1U5I6FDveF3HDmS4t52BDAa0ypB64IyQVOOh2PQisKVdTeCVf8ACp2kVPOVt7D9Lez3mI39hDcsAHYFXA6a0JViPIHGcetbyqLHQCgFAKAUAoBQCgFAKAUAoBQCgFAKAUAoBQCgFAKAUBr8QvEhieWQ6UjQux8lUZJ/AUBz7hQdg88oxLO/iuD9QEARx/wIFX5gnvXz7i95+JuG16q0X195dW1Lw4Lub1VZINTiNn4ijS2iRGDxSDrG46H1G5BHcEjvUyxvJ2lVVI+9d0aqtJVI8rLbyvxz6VESy6JozomjznQ47jzRhhlPcHzyB9Eo1oVoKpB5TKScHB4Zscd45b2cRluZViQd2O5PkoG7H0AJraYnKuY+f7q6jLQsOG2J2+lTfrphj/7EY3Pf4c/vDpWLl0Rg59FqznXC+HztPJc8Nt7q4gVcO8oy0hPxkaepLDOBqYd6wnT544kTbG8qWtTxFr3Rmu7XiHEStvFZSp72W1KwG3TUzKqqB6+lYUqCpvOck3iHFpXcFDl5Vvvn+EfobkXl0WFjDbagzICXYdC7Es+PTJwPQCpBUE/QCgFAKAUAoBQCgFAKAUAoBQCgFAKAUAoBQCgFAKAUBTeeLvxZYrNfh2nn/cVv0KH9+Rc+oiYd6qeM3n4e2ePWlov5f7Em1pc89dka1cAXIoD4zAAknAG5J7fOvUm3hHmxS73m5hceNw3SzIpjnuJDptghzpDuSAzKxDLjfdgM6iK7TgltcW8H4ukXsuue5U3tak3puV+0knvrgtbxvxK6zvczrptoOn6qNsKMft46ZCGr3DluQMSlvodC4B7JlLi44pMbyf7JJ8JfQDYsB5YA/ZrJJLYzSS0R0qCFUUKihVAwFUAADyAGwr09MlAKAUAoBQCgFAKAUAoCI4hzPZwHTLdQI32TImo/Jc5P4UBrNzjbfVFxJ/u7W5cH5FY8fnQH0c0qelren/00g/zYoD4ea1HW2vR/6WU/5QaALznaYJdpYgOpmt7iMD75IwKAkOG8dtrj9RcQy/7uRG/IGgJCgFAKAUAoBQCgFAYL27SKN5ZCFRFLsT2VRkn8BQHHxzfbxyO0zM11cP4jRRqztGuMRRELkAogXIz11HvXJX1pdcQruUFiC0Tenv76lnSqU6EMN6ktwbmS3uWZI3PiL8UbqVceultyNx086prvhtxa61Fp3WxJp14VPVZj43zLFbt4YDTTkZEMe7fNu0a98t2rZY8KrXXpLSPd/wAdzGtcwpb7lA4hxeW9k8Mg3TdRbW7EQJ5GeYY8X+Ehdtm7V1VG0teHw520vN7+77yVk6ta4eFsWDh/IrS6Gv5A4T4LaL3IY/QBcZ+7Ge5NVF5/kDeY26x5vclUbCMdZlw4Bdrw+UR4C2czAYGwt5WwFPkI5DgHybB+scTeCcUdf8mq/S6Pv/a+Rhd2/L6UdjoldEQRQCgFAKAUAoBQCgIvi3H4YGCMS8rDKwxqXkb1CLuF3+I4UdyKA0Q3EJ+gjs0P2sSzY+QPhRn75KA+/wDZCF97l5ro4wfHlYof+EmmL/BQEtYcMhhGmGGOIeUaKo/BQKA26AUAoBQEdxPgNrcfr7eGX9+NGI9QSMg0BHHlUJva3Nxbn7IkMkfy8OfWFH7mn50A+n3tv+vhW4T/AGlsCHHq0Dkk/wADsfSgJThXF4blS0MgcA4YbhkP2XU4ZG9GANAb1AKAUAoBQHJ/brzC+iHhttkz3LKWC9dGrCL6anH4IfOgPXBePcI4FAsBlSS5IHjtCut3f62phsACThSfuzmgMPtF5m4Ze8ON1DcoLmLBgKsVmVycFMDD6WBIPbv2zWM4RmuWSyvM9TaeUQNjyIj6Nczm0miS4jRRpM4YKzGdwSzurMM9hqBXTnSKbi99VtILw479e3lj79hJtaEKkm5Mu9hYRwII4UWNB9VRj7z5n1NcVWr1K0uepJt+ZbRhGKxFGwTWEYylssnraRjuIFdWR1DKwKsD0IPUGvYTlTkpReGg0msMkeTOLMp+hTsWdFzDIx3miG3vE9ZEyFbzGlu5x9B4bfxu6XN+pbr76Mpa9F05Y6dC3VYmgUAoBQCgFACaApPHeZ2kUmBmjt9Yi8dFDSXEhOBFZodmOQf0rZUYOAcFlA+8G49w+1tXmCvDidYJvFBM3jEqP0rEs0hwQ2rLDT08qAkY+ebPLB3eLSgk/TQyx6kLKgZPEUahqdRt9oUBm4FzZBduVt1mZRqzKYZFjyhAK6nAy2T0HkaAzWnMcMiXTprYWsskUgCknXEoZwgG7dcepBoD7PzJbrbRXOvMcxjEekZLmUgIqgbk5PTtg+VAZ5uMRrcx2pJ8WSN5VGNtKFQcnzy23yNASFAKAUAoBQEPxfl6OZvFUtDcAYWeLAceStkFZE/ZcEfI70Bg4ZxmRZRbXgVJmz4ci58O5A3OjO6SAbmMknuCwyQBP0AoCM4jzDawfrrmGP8AfkQH8Cc0BVuJe17hUWcXBlI7Rxuc/IkBfzoD878080S3d7NdgshckJg7pHjSqg9jo2OOuW86AgKAUB+o7G0KcG4cxHvRpbn5CQKjA/ISZx5qKreLUlUs5p9Fn9tTfbS5aqK5zvzV9EVI4l8S5mOI064ycBiO++wHc/I1ynCeGO7nzS9Rb+fkWVzX8JYW5L8I9lUDxrJxWSS6uHALAysqRk/VjCEdOmehxsBXcUaFOjHlpxSRUSnKTy2YOOcCPCWie3Z5LSWVYWhkfPgs+0bxu24QnYqx6nOfKt4jwmndRzHCl3+pvoXMqb11Rt3tv4qgoxjljfVG+PeikXI3H4qy9wSO9cnb1q3Drn0lqtGu6+9iynGFeGhb+V+OC6iJZdE0beHNHnOhx5eaMCGU9ww75A76jWhWgqkHoymnFxeGTNbTEUAoBQCgK3xpmup/oSEiJVD3TDIJVs+HbqR0L4JY9Qox9cEAanFI1/8AivD4sBY0t7h41AwNaiFBgdPdjZ8eQJoCn8wK0i8RmgK+9xWzSFmHu+LF4Ebvt1XXlSR9kigLbySqPLK9w0jcQVRHMspXMSZyBCFAXwGI1BgMtgajkYAGlwLi30Xhl5PjUyXl3oX7cjXDrEn8TlR99AafIkE9jdpb3ESRC6t85WTX4tzDvNI3ugK0iyZxv+q6mgJDl7gka8Vul3MVusc0ERxohkuvF8dkHYkxbeWt8YzQFb4pdTtcPxdYFMMFyoWbxPe+iw64Zwsek6gxknkzqHwocHG4HXlYEAg5B3B86A+0AoBQCgFAaXGOFx3MRikBwcEMNmRhujofqspwQaA0uWeIyOrwz4+kW7eHIQMBwRmOZR2V1wcdmDL9WgOS/wBo+8lSW0VJHVWjkyqswBIK7kA4PWgOLpDpKmRXCsMjA3I8xnYitkFHmXPnHkeZzsTdvwy1lA8ORge4OMn7j/SrylY2FwkqVRp9nv8Ax8Mmtykt0RvHOFtbSmNvsI4PmsiK6n8GFUMliTRtI+sQWLkHlh+IXsUCg6M6pWH1YwRrOexPQepFAfpP2mcYWzsDJ4esLLCBHnGvTIrFc4OPdRux6V46fiJxaymep41Pzvfc7M3EJb+OMCTOIFf3hAMaVbHRmAyR21MT2rXRo06MeSmsI9lJyeWQXF+OXF0+u4mklbOcsxOP3R0X7sVtMTPxHmi8niSGa4lkjQ5VWYnBHQ56nHbPSgP0/wAZs28aKRRvMmlwO8iKCpx5lNYPoi+Vc/x2wlXjGpTWZLT3f1/JNtKyg2pPQiLpJrWUXccbFlGmWPBHjRdSB/eJksv8S/WyK3hNzWsp+HXi1B909H39nc33MIVVzRayXywvUmjSWJg8bqGVh0IPSuyKs2KAUAoBQFf5KTMLzHdri4llJ811lIh90SRj7qA+c5Q2jJD9MQsDOkcZXUGWSU6VwyEMoOcHfpQHmyWxn1WcUatHaOhIRSI0kU6lUMuxdSASuds70A8e0uOImMx5urONXEmw0iUMNIIOW23IIwNQ70BCNx7huJoEt55RBds7rFBNIBMrCRpNSZXGs5wSOnTFATQ4vZ3E1i2DJJLHJPbPpbCrpAkJ+ydLgYI70Bpx8y2C3LuiyEzulu9ysUhhZ1JSOPxPh+JiuV2ydzQHzivFOH2tvcWbxsILe3QyRqrEeHMxUAHOTk57/wAjQE5a8Yg+kGzjOZIowzBQSsS7BFdhsrEbhTuQM0Bn45xWO1gkuJdWiMZbSMnGQNh360B44fxmOaaeFNWu3KB8rgZkQOuD390jPzoCRoBQCgFAV67Xw+JwOOk9tLG/qYmjeE/cHn/5qA5T/aYX37E/szD8DF/rQGLhklunCoHulDRCNc5XVjU2AcdepHSruDgrdOa0Kaam7hqD1Ie65DtLpTJYzgemdSg+R+sn35+VaHZ05+lSZvjd1IPFRF14v7OhxXh9q6usV5BCIGJ+F/C93S2NwMjUG8m3G4xWzg4ScX0LCE1OKkimWPsM4g0mmR4I0zu+stt5qoGT8jisTI7dyPyZb8MhMcIJdsGSVvikI6fJRvhR0ye5JIHNva9zQk10trHPGotgWfUCcysCAqgEAlV22JOZCMbGptlXdCbnFrOOpqqt40WThbqQSCMEHBHkahG080BYOQeAm9v7eADKmQNJ5CNfekz5bAj5kUB+hfbLzBJY2cU8LBZRcKEJUEbpIGGD+zmgObcM9u96NpbeCX93Wp/mw/KgLJw7282w2ms5oj3EZRtz89FAWjh/te4VLgfSDGT2kjcfiQCo/GgLta3CyIskbBkdQysOjKwypHoQaAy0AoCA5JfFuYjs0E8sJHkFkYxn+KNo2/ioCH9rdsZbSGMOyF763QOvVC0mAy+ozn7qA8cpcditLOaCeNYJbBCZUUYEijJWeP7Qk6+eokHegK1wyK8tJLbiNzBFH4s5FzIJSXKXbII1ddACrEwh+scBT50BijEiz8RMzyrw038iziAhWVikOXlIXxPBIIB0MCMEnIJwBZuLRQi/4csZVYPoN0FKEaVj0wAFSNsBehoCMvYpbHhkckHEyyrGq2aRwwgTsceChDBmkLd9JXuaA0PaAx/8XLjDfQLMsB5+LJnH30BavZ+/0VpeHTKFnRmlWTveRuf15J3aQH3W3O4HboBJe0a3eTht0kaM7tHhVQEsx1LsAOtAYuWLZ1v+JuyMqvJblGKkB9NvGG0k/Fggg470BaaAUAoBQFeum8TicKjpBbSSP6GVo0hH3iOf/loDlv8AaZ62Hyn/AP4UBAcXbHAI/VYx/jB/pVrUf+ovd8yrp/8A1v3/ACNb2qcEg4ZdW4sGljleLW6hyQuThNJ+Lcq+QSegqsjKUXlMspRUlhosvsv5yvIrqa3uow2lQ0oACuHGlQ2M6S2kgEbZCjuuDIUZ3Db6r4mhyhbpLo/gddTmm0Iz4wX0YMrf8pGo/cK0ulNPDTNyqQaymipc+c53P0dl4bCzOdjKw0lR3MaN7zN6kD0BrZ+Eq8vNg1fiqXNjJ+e14jocieEGQHdiCHz1y2ep75O9SY3kOVwq0k3jGdmjbjOqZcvazyFLDO15bxtJaznxcoCfCZ/eYNjopJJB6b47b1xmUTg3BLi6cR28LyseyjYerHoo9SQKA/S/sq9ny8MiLyEPdSga2HRB1Ea+mdye5A8hQFL9ufNcQuY7UjX4SF3UYI1yY0g56EIM/KSrHh11Rt5SlUWcrC/n+DCab2OM8Qu43+CIJ6gn+XStV1cUqvqU1H2M9imt2bnALSa5cxLJgBdRLb4AIG3ruPKoZkSPM/LcdrAjBmZzIASdhjSxOB8wKA/VfArURW0EQGBHCiY8tKgf0oDeoBQFZ4s30K5N3/5eYKlzt+rZdorg/s4wjnsAh2CmgJu+sIpwglRZArrKmdwGXdGHqKA1uK8u2tyxaeCORjH4ZLDcpqDaflqANAbPEuGxXEZimjWSNsZRhkHSQy5HfcA/dQCz4bFF4nhxqviuZJMD43bGpj5k4FAafD+WLSAoYreNChkKaR8Pi48THkDgbdgMDAoDHwzlCyt5PFhtokcZ0sF+DOc6M7Rg5Oy46mgM9/y7azGUywI5mVVkyPjVDqQH5Hf7qA2LnhcMkkUrxq0kJJjcjdNQw2k9sigPXFOHx3ETwygtG40sAzLkeWVII+40B8teHRxySyopDy6dZ1Mc6F0pgE4XA8gPPrQG3QCgFAaPGOKJbRGSTPZVUbs7nZEQd2Y7AUBqcs8OkjV5Z8fSJ28SXByE2xHEp7qigDPc6m+tQHKf7TCe7YnyMw/Hwv8ASgKzxgZ4HbjzMY/M1Z1X/qRK2kv9qRf+VeVvp/FLjityuYVlKWiHcMIvcWbH2fd1AfaJPYE1hZFY4KM8a4qfKVh/jP8ApVjw71pFfxD1YluZsAknAG5PlVs9Crxkgrjm23UrpLyBm0ho1yuc4+LYdds+hqNK7prz9hIja1H5e0+o1lxGPpHMBtuMOv8AJlr1eDcLuePxaD7F/wCSOIqkaWjthoxpiLH9ZGPhGe7IPdI6kKD3OKm5t3SlpsWltcKrHXctaqB0GKjEkr3M/NCW4KR4ecjZeyeTSY6D06t27kSLe1nXliO3ch3l9StYc09+i6v77nEJOTEllaa5mkmldiznZQxPXYA4HoCMVbw4RTXrSb+H1Oeq/wCQ1X6kUvbr9CRtuXLWIZWBNt8sNR/xZqZCxoQ2ivfr8yuqcTu6ujm/dp8sFKtONJb3lzIUZix0qq48xkenQVzl3hV5pdztrRNUIZ7Fig5Z4nxVogbQw24cMWfK7dCfewW2z0Wo5IP0gsgJIBBI6jO4z0z5V4nkHuvQKA8ugIIIBBGCD0IPUGgKwttNw/8AUo09n/sV3lth/dZ/WxD/AGfxL9XUMKAJ7hfE4rhPEhkV1zjI7EdVYHdWHcEAigNugFAKAUAoBQCgFAKAUBr8QnaON3SNpWVSRGpALkdFBYgDPrQFK4dxE+ILq/huvHGfDjW2leO2B6hPDDa3I2Mh3PQBRtXgJ5ec7L603h/71JI//wAirXoOSf2g+OW1xHZiCeOUhpGPhurADCDcqdt/5GgIyDhxvuEQxQSLrjxkH7S59w/ZO4Of/erZU/Gt1GL1RVOfg3DlJaMv/s59o6yFbG9jW1uowEQY0xyAbKFHRGwOnQ/V64FXKLi8Ms4yUllFR5e/+rcWP9+R/jk/0qw4dvIgcQ2iafP/ABr47dXCaVQszDKlnbZDjO2hX20kHO+MVsvK28EzC0pbTaKouI5YWZWj0Q69cRyjYDysuOhzk9Gx02qHtJZ006EveLxrr1/YycLuJIxDJGAzGZv0kGwwRGP0iYGVJyCML0653r2EpRxJd+gnFSzF/E6rYXcdxCsgwysM46gEHBH3MDv6VcRlGpDPRlRKMqc8dUcw4FzjfyXKQG7naIyN7plbcDUcFs6sbdM1TW0VKuljOuxZ3tR07WUk8PG5eYEYdQij7K5O/nq2z37V09OLjpol5HDVqkZtvLb7sqt9xO4uJpEgk8GKJtBYKCzsOvXoAf8ArfaGnWuaklTlyxi8Z7suqNrb29GM60eaUlnHZGThnFZsyW87B2ADK4GNSk75A7it1pKpGq6NV5aWU+5jc2tFqNeisJ6NdmVLgZ/8UhI3/wC+ofwlBrk+JVXT8apHpzNfE6u0jmFOL7I/Sc/EZX6uceQ2/lXzuvxS6retPTy0L6FvTjsiImke3lF3CpZgNM0Y6zRDfA/vEyWX71+tkT+DcTdCp4dV+jL4M1XVDnjzR3R0CxvEmjSWJg8bqGVh0IO4NdsVJnoBQCgIbifLcUr+KheCfGPGhIVjjoHGCsoGejhhQGt9Jv4PjiS8QfWhIjl6945D4bHHcSL02WgPS85WgOJna2bpi5R4t/INIAj9PqsaAnILhXGpGVh5qQR+IoDJQCgFAKA0OJcat7cZnniiH95Iq/zO9AR682RMT4UVzMB9ZLeXSf3XcKrfMEigPJ5klzheHXrev/dlH+KcGgCcbuyduGzL6vNaj/JI1AfX4hxD6tlD/Hdkf5YWoDFNd8RCszxWMaKCxJuJmwBuSf0CjYUBzziXLw4nA81yAk0xDxsoI8JQMRLg4JBX3iDvlz0IGOSu+NzpXvoaxjo137v6FlTtVKlru9TlEMt1wm6KsMMPiXfRKnYg9x5HqDn1FdXY30ZxVWi8p/eH5lXc22fQmjpHh2nF7cNj3htnbxIm8vUfkf5XuKV1DPX4op81LaeOnwZj5J5fmtZbrxm8TxDGVkznXjxNROdw24znz6mvLS3lSlLJldV41YxwVPmqXEtxkjL3Jws26PoUj3Dj3D76jO3T4u1Qq8vSlnv1+/vuTKMVyxx26ff32NOXCS3ABaErHo0uMxsBoiU9DkehDDbOawfoyl0+RmtYp7/M8wxgSWmpTEw94NGdUZ/SOSNicbAbqT16V4lhxzoevVSxqXf2e3DGylLur6ZHwy4wV0I3zzkk7gHfep9nJ+C8/ehAu0vFWPL5s51yJGWvEIIBAc5Iz9UjpkedROHxcq6wbOLzjC0lzLR4Xx951WOIg5LMfngD8AP55rpYxaeW8nFTqKSxGKXz+/2KvdcFuIppHtwkkcrayjNpKsfiIPQj/rtUJQuLepJ0kmpPOOzLqje21ajGFduMorGUs5R4s+HvG7vMymVsAhc6UA6KM9fM1LtaM05Var9J9tkux7VuKdSMYUl6K77vzK1yOurikH++J/DUf6VwfFpf61V+TOxtV6cUfoOvmxfCgMXAuIfQp9DHFrO+3lBO5/KOUn7nP7e3Z8D4l4sfAqP0lt5r6r5FXd0OV88djoFdEQRQCgFAKA8ugIwQCD1B70BCz8oWTMX+jRK56vGuhj/EmD+dAYxylEvwT3ifK6nI/B2YUB7/AOzjdr28H8cZ/nGaA+HlonreXh/4oH+RRQHkcn25+M3Eueokubhgf4TJp/KgN3hvL1rb7wW0MZ80jUE+pIGSaAk6AUAoD4TQFR58u/EEdmhz43vzY7QIRqH/ABGKp6gv5VX8Tunb28pR3ei9v9G+3p880nsamK+dvPUuiG5p5bivYfDkGGG6OBuh9PMeY71NsL+paVOaO3VdzVWoxqRwziMsd1wq6x8LD/klT+qn8QfIivodjfRqxVWi/vsyjuLf9E0dZ5X5jivY9Se64+OM9VP9VPY/1rpKFeNVZW5Q16EqTw9iq85cPZbuPGgxyyhij9GJ8NX056MNOdiCdW2dxUK6g1UXZv6E22mnTfdf2VaGUtHMVyS0ihoZsY1EuzaScZbKjppb51ET9F/JkprVfwZo5NM2EYxslvvE/wAGfBLAZO2zNvrx33r1PXTTCPGtNerLzwCyNvwuQsgjZ45JWUZwCVwuMk4yqqcetWNGHJbvPXLK+tPnrrHTCOf+z2MG5bJIAiYkg47qOvbrUXhqTravoe8ak1baLOq6Z7nSrYR5JTBPdhvn01d/xroKap59Hf76nI1nWxie3b+uhnY4Ga3EdLLwV24kzqY+prc9IltCOMRRUvZiueJ2/wA3P4RyH+lfL+NPFjU93zR39r/yr76Hf6+fF0KAwX6xmJxNp8IqderGnTjfJPQVtoOoqkXSzzZ0wYyxh82xLckcQuGthrid1VisUrEK00QA8N2Vt87lcn4tOr61fSqEqkqcXUWJY1KKaipPl2LZW4wFAKAUAoBQCgFAKAUAoCL4jx2OHOtJzjulvO4/FENAVviXtT4dECryzRtjG9vMCD54dMZ+dAc85X9o/Fry5a2t5rR294o00ZTxVU9VC9GI97T1xnyoC+LLx9VJlHC9IBLEtcAADqTt5UBzPgXIPjT/AEqaOFYJcuII2lXRqGUK9CBnB0k7BsdsVzfEeOQhzUqPrJ76NeZPoWj0lLYvFtyvax/DGR/xJT/Nq5ypxGvPdr9l9CcqMEb0PDo1+FcfxN/U1HlXqS3fyM1BIq/P97w54mgupR4i/CEGqSNiNth0ztscA1b8Io3sZqpRj6L3zomvvsRrmVJrlk9Tj6fSbGVJAHiYjUhZSNa57g9QfKu2oXKb5qcllaPHyKerSyuWa3OpcC4rBxO38NyRKoywyNStgjxIzjGNz22zg+t7SqQuIcr3+9SoqU528+ZbfehCX3I1wEEQKzoHyGL6HUYAUDIION9iSPLFR52c8cu5vheQzl6Evwfk4iUvcMrIPdSMKDhBgKrMeq4AynTP57qdq+bmmaal0uXlh+5M84PixuT/AHLD8Rj+tb7l4pS9hot9asfacw9nATxpGfG0eBkZOSwOw6527VC4Xyqo3LsZ8c8R0oxhnc6RHLq7EfMEfkd66CMk9kchUg4vVp+x5MHEpMJjz2/1rbBamy3jmeexAXzYjc/sN/I17cPFKT8mWlBZqxXmiD9kcWeIqfsxufyx/wDtXy7jzxZS9q+Z3ln/AMqO6VwRcGtfXyxAaslmOlEUZeRvsoo3J/IDc4FSrW0q3M+Smv6NdSpGmsyJPg3KrSss18ASDqjtgcpGR8LSHpLJ3+yp6ZI1V3HD+F0rSOVrLq/oVNa4lU9hcasyOKAUAoBQCgFAKAUAoBQCgFAeXQEYIBHkRQEY/LdoZFlNrB4isGWQRoHBHQhgMj8aAhufrvWI7JTvPlpfSBMeIP4yVj+TP5VX8Tu/w1u5rd6L2m+3p+JNI0gK+dt53LoV4elX4tz/AGMGQZvEb7MQ1fn8P51bUOC3dXXl5V5/eSNO6px65K7HDPxK7gvIbX6OsTA+NKd5VHbQBvtkA+vXpi1cqPD7edvUqc7fRdPj99tyPiVaanGOMfEu3MfAYryExTD1Vh8SN9pf9O9UFle1LSpzw966MmVaUakcM4Pxfhlxw25xqKujZSRejdNx9xGVPnvsd/oNlexrwVWm8fNffxKWtR5W4SOpcmc3JeLpbCTqPeXs37Senp2rpLa6VVYe5RXNs6Tytiz1LIhXfaDJp4fP6hR+LrUa8f5MiTaLNZFE9mRIM5CltkG2NvjO+SPKtHCm05YWdjVx+KlGmnJLV758uyL9EW+sAPkc/wBBV5Fy/UjlpqC9Vt+1Y/lkZxWTLY8h+Z/6FSKa0JdtHEc9yG4ycQS/7tv5VpvHi3n7GWFovz4e1Gl7GEzfOfK3c/4ox/Wvln+RSxaLzkvk2d3Yr8z3HX5Lp3k8C2TxZupycJED9eVh8I8lHvN2HUjn+HcJqXb5npDv39hNr3Maem7LTy7yyluTI7eNcsMNMwxgfYjXpFH+yNz1JY7129vbU7eHJTWEVM6kpvMiereYCgFAKAUAoBQCgFAKAUAoBQCgFAeZHCgkkAAZJPYDqTQHN+Hzm4eW8YH9OR4YPVYEyIR6astIR2MpHauG47eeNX8OO0dPf1Le0pckMvdm/VGSyC5i5utrPaR9UnaJN3PlkfV+/FWNnwu4udYrC7vY0VK8Ib7nNuVzr4kZ24c/gytsPDdhCxwdY90LjO522zt0xXUXicbLw41lzJb5WvkQKWtXLjo/gdmrhty2NPjPEktoJJpPhRc/M/VUepOB99SLa3lcVY047swnNQi5MiTy8l1ZLFdDLuPFZh1SR9yVPbTnTjyXFTXfyt7pzo+qvRx3S7+3f2mrwVOniW71OLcwcDuOHXADEgg6o5VyAwHceRHcdvlgntrG+hcwVSm9evdMqa1BwfLI6RyRzot0BFLhZwPkJMd18m8x949OltrpVPRluUVzaun6UdjL7T3xw9x5ug/xZ/pS+f5Qsl+aVb2aI3hTFdO7gZOdsDyHX4vMU4UpcknHuQePyh4kIzzt0LqmQCWbPfpgD5f+9XMU+ryc5Jxk/RWCBkfJJ8zmpSWCySwsEZzE2LaX93H4kVC4i8W0ybw9ZuInr2I8FlubqYRyCJRDpeQDLqrMpxGD7oY6fiOQPI1wt1aU7lRjU1Secd9/qdfTqOnlxP0fwjhUVtGI4U0qNz1JYnqzMd2Y9yd6kJJLCMG87m7Xp4KAUAoBQCgFAKAUAoBQCgFAKAUAoCH5v4dJcWc0MRAd1xg7BxkFoyfqhwChPbVmsZJuLSeD1PDKlw28WWMMoK7lWQ7GNlOHjYdmUgjHpXzW7t529aVOpuvj5l7TmpxTRtEVHRsMEFnGnwRov7qgfyFbZV6st5P9zFQiuhnrSZCgK57QhB9AlNwCVAyoBIJk6R4x6nvkYz5VacHdX8VFUt+vs6ke55fDfMSHLEMiWkCzMWkEa6i3XJGcHzxnGfSo9/KErmbprCyZ0U1BZ3PfHuDRXcLQzLlT0I6qezKexFY2l3UtaniU37fM9qU41I4ZwPmbl2ewn0vnGdUcq5AYDoQfqsNsjqD6YJ+gWN9TuqfiU3r1XVP72ZS1qLpvlkSHGucGurFYJR+mWVTqHR1CuMnybJHzq2qXTqUuWW+SDTtlTq80dsE57Obcm2Y6mAMp2GB0Ve+M/gas+FwzSby9znuO1VGvFcqbx19rLJfEJGQO57kn57mrinFRKajzVamX8voVa84/BH1fUfJN/wA+n51orcTt6X6svy1/r4l3S4dXqdMe37yVzi/MTTqY0TCsQPNjuMYx0/OqW84pKvBwUcL4lva8OjRkpt5Z1z+z1y/cQG6lnhkiWRYwniKVLYLlsA743XfGN6qiyOz0AoBQCgFAKAUAoBQCgFAKAUAoBQCgFAKApPOHDTbyG9iH6NsC6QeQGFuAPtKMBvNQD9Tep4tw5XdLMfWjt5+RJtq/hyw9mYVYEAg5B3BHeuBaaeGXB9rw9FAKAontShYC3ncg20MytJGDhnJIxjOx2yMbdT93Q8ClF+JSj68lo+iRCu09JPZFy4derNEkqhgrqGAYYOD5iqSvRlRqOnLddiXGXMso2a0mRo8a4RFdRNFMupT+KnsynsRUm1uqltUVSm9fn5GFSnGccSOCc38ry2Mul/ejb9XIBsw8vRh3Fd9YX9O7p80d+q7FNWoypPDHDOapbeAQxKoOokudzv5DoOnrV3SvqlKnyQ/cp7jhdK4reLUy9MYM9vwTiN9KkeiV3k3AfIAXu5B2VB54x99QndOs36XN7/tE6nbQorEIpe46ty77BYlw15cNIe6RDSvyLHLEfILQ2HTOAcpWdmP+7W8cZ6asZc/N2yx/GgJugFAKAUAoBQCgFAKAUAoBQCgFAKAUAoBQCgPjDIwelAc7urH6DOIP/LSk/Rz/ALNty1sfTGWT9kMv1RnlOPcN/wCzTX/r6/UsbOv+iXuNquVLEUAoCB47wX6XNCsozbwnxWU9JZDsi/uqNRPnrA86srS6/C0ZSg/TlovJdX9DRUp+JJJ7Inqrm8m4V4eigNPi3C4rmJoplDI3buD2IPYjzrfb3NS3mp03hmE4RmsSIjl/lqLX4fDoI1KnTJduusRfaVS28kn7IIVe/YHp7S1u778y5k1DstM/0QKlSnR9GmtTpXAeBRWiFYwWdjmSVzl5W+07d/QDAHQACukp0404qMFhIgSk5PLJSszwUAoBQCgFAKAUAoBQCgFAKAUAoBQCgFAKAUAoBQGjxrhcdzC8MoOlh1GxVhurqezKQCD5ivGk1h7HqeNSjWUkiu9vcY8eLGSNhKh+CZR2DYOR9VgR5E8DxbhztKuY+o9voXFvW8SOu5uVUkkUAoBQCgMdxOsal3YKqjJZjgAeZNZ06cqklGCy2eNpLLPnDODS32Gk1wWh6LustwPXvDGfudv2R17HhnA40cVK+su3RfV/Aq6925ejDYvVnapEixxoqIowqqAAoHQADpXQkIzUAoBQCgFAKAUAoBQCgFAKAUAoBQCgFAKAUAoBQCgFAKAr/N3A2nRZYcC5hy0ROwcHGuFz9hwMZ7EK3ao91bQuaTpz6/DzNlOo6cuZFb4derMgdQRuQyt8SMpw6MOzKQQR6V86uradvVdOe6+8l3CanHmRs1HMxQCgNW+vlj0jDPI5xHGgy8h8lH8ycADckCplnZVbqfLTXtfRGqpVjTWWS/A+VWZlnvdLODqjgXeOHyJ/2sv7R2H1R3PcWHDaVpH0dZdWVNavKo/It1WJoFAKAUAoBQCgFAKAUAoBQCgFAKAUAoBQCgFAKAUAoBQCgFAKApHOHDvo8hvYx+jbH0pR2AGFuAPNQAG81Gfq71HF+HK6pZj6628/Ik21fw5YezMSnIyNwdwfOuCaaeGXB9rw9NI3EkshgtVEkoxrY58OAHvKw743CD3j6DJFzw3g9S69OWkO/f2fUi17mNPRast3L3LkdtlyTLO49+Z8aj+yo6RoOyjbzyd67ahQp0IKFNYRVTnKbzImq3GAoBQCgFAKAUAoBQCgFAKAUAoBQCgFAKAUAoBQCgFAKAUAoBQCgPjDIwdxQHObqy+gTeCdraQk27E7RndntyT2Ayyfsgr9TflOO8Mbf4ikt/WS+f1LG0r6ckvceuG2k18R4RMVr3n+vKPKAHov96f4c/EMuGcCx+Zcr2R+v0Fe7/TD9y9cK4ZFbxiKFAiDsO5PVmJ3ZidyTua6hLGiK4269AoBQCgFAKAUAoBQCgFAKAUAoBQCgFAKAUAoBQCgFAKAUAoBQCgFAKAjeYLSOWHRKiSKXjyrqGB/SJ2O1ASKjGw6UB9oBQCgFAKAUAoBQCgFAKAUAo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3521071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encrypted-tbn0.gstatic.com/images?q=tbn:ANd9GcQe7RwKmFSsdP1hfhoEPXwLMyIIZkc-_wC76hWq4MCqa39p3P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4581128"/>
            <a:ext cx="2664296" cy="2147345"/>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normAutofit/>
          </a:bodyPr>
          <a:lstStyle/>
          <a:p>
            <a:r>
              <a:rPr lang="tr-TR" sz="1800" dirty="0"/>
              <a:t>AİLELERİN YAŞADIĞI SORUNLAR</a:t>
            </a:r>
          </a:p>
        </p:txBody>
      </p:sp>
      <p:sp>
        <p:nvSpPr>
          <p:cNvPr id="3" name="İçerik Yer Tutucusu 2"/>
          <p:cNvSpPr>
            <a:spLocks noGrp="1"/>
          </p:cNvSpPr>
          <p:nvPr>
            <p:ph idx="1"/>
          </p:nvPr>
        </p:nvSpPr>
        <p:spPr/>
        <p:txBody>
          <a:bodyPr/>
          <a:lstStyle/>
          <a:p>
            <a:r>
              <a:rPr lang="tr-TR" dirty="0"/>
              <a:t>Çocuklarının geleceği konusunda endişe duymak en doğal anne-baba duygusudur. Ebeveynlerden biri veya her ikisinin de sınava veya öğrenciye karşı </a:t>
            </a:r>
            <a:r>
              <a:rPr lang="tr-TR" dirty="0" smtClean="0"/>
              <a:t>olumsuz tutumu, </a:t>
            </a:r>
            <a:r>
              <a:rPr lang="tr-TR" dirty="0"/>
              <a:t>öğrencinin de negatif duygular geliştirmesine yol açmaktadır.</a:t>
            </a:r>
          </a:p>
          <a:p>
            <a:endParaRPr lang="tr-TR" dirty="0"/>
          </a:p>
        </p:txBody>
      </p:sp>
    </p:spTree>
    <p:extLst>
      <p:ext uri="{BB962C8B-B14F-4D97-AF65-F5344CB8AC3E}">
        <p14:creationId xmlns:p14="http://schemas.microsoft.com/office/powerpoint/2010/main" val="3309547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cdn.psikolojiportali.com/wp-content/uploads/cache/2014/09/KIYASLAMA-YAPMAYIN/2406241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646326"/>
            <a:ext cx="3888432" cy="2211674"/>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normAutofit/>
          </a:bodyPr>
          <a:lstStyle/>
          <a:p>
            <a:r>
              <a:rPr lang="tr-TR" sz="1800" dirty="0"/>
              <a:t>AİLELERİN YAŞADIĞI SORUNLAR</a:t>
            </a:r>
          </a:p>
        </p:txBody>
      </p:sp>
      <p:sp>
        <p:nvSpPr>
          <p:cNvPr id="3" name="İçerik Yer Tutucusu 2"/>
          <p:cNvSpPr>
            <a:spLocks noGrp="1"/>
          </p:cNvSpPr>
          <p:nvPr>
            <p:ph idx="1"/>
          </p:nvPr>
        </p:nvSpPr>
        <p:spPr/>
        <p:txBody>
          <a:bodyPr>
            <a:normAutofit/>
          </a:bodyPr>
          <a:lstStyle/>
          <a:p>
            <a:r>
              <a:rPr lang="tr-TR" dirty="0"/>
              <a:t>Anne-babalarda </a:t>
            </a:r>
            <a:r>
              <a:rPr lang="tr-TR" dirty="0" smtClean="0"/>
              <a:t>çok </a:t>
            </a:r>
            <a:r>
              <a:rPr lang="tr-TR" dirty="0"/>
              <a:t>sık görülen davranışlardan biri, belki de motivasyon amaçlı </a:t>
            </a:r>
            <a:r>
              <a:rPr lang="tr-TR" dirty="0" smtClean="0"/>
              <a:t>başvurulan</a:t>
            </a:r>
            <a:r>
              <a:rPr lang="tr-TR" dirty="0"/>
              <a:t>, ama asla motivasyon yaratmayan, </a:t>
            </a:r>
            <a:r>
              <a:rPr lang="tr-TR" dirty="0" smtClean="0"/>
              <a:t>çocuğun başarısını </a:t>
            </a:r>
            <a:r>
              <a:rPr lang="tr-TR" dirty="0"/>
              <a:t>yakın çevredeki </a:t>
            </a:r>
            <a:r>
              <a:rPr lang="tr-TR" dirty="0" smtClean="0"/>
              <a:t>diğer çocuklarla/çocukların </a:t>
            </a:r>
            <a:r>
              <a:rPr lang="tr-TR" dirty="0"/>
              <a:t>başarısıyla karşılaştırma </a:t>
            </a:r>
            <a:r>
              <a:rPr lang="tr-TR" dirty="0" smtClean="0"/>
              <a:t>eğilimidir.</a:t>
            </a:r>
          </a:p>
          <a:p>
            <a:endParaRPr lang="tr-TR" dirty="0"/>
          </a:p>
        </p:txBody>
      </p:sp>
    </p:spTree>
    <p:extLst>
      <p:ext uri="{BB962C8B-B14F-4D97-AF65-F5344CB8AC3E}">
        <p14:creationId xmlns:p14="http://schemas.microsoft.com/office/powerpoint/2010/main" val="3542011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dirty="0"/>
              <a:t>AİLELERİN YAŞADIĞI SORUNLAR</a:t>
            </a:r>
          </a:p>
        </p:txBody>
      </p:sp>
      <p:sp>
        <p:nvSpPr>
          <p:cNvPr id="3" name="İçerik Yer Tutucusu 2"/>
          <p:cNvSpPr>
            <a:spLocks noGrp="1"/>
          </p:cNvSpPr>
          <p:nvPr>
            <p:ph idx="1"/>
          </p:nvPr>
        </p:nvSpPr>
        <p:spPr/>
        <p:txBody>
          <a:bodyPr/>
          <a:lstStyle/>
          <a:p>
            <a:r>
              <a:rPr lang="tr-TR"/>
              <a:t>Aile bireylerinden herhangi birinin kaygısı arttığında diğerleri de bundan etkilenecektir.</a:t>
            </a:r>
          </a:p>
          <a:p>
            <a:r>
              <a:rPr lang="tr-TR" smtClean="0"/>
              <a:t>Ailenin </a:t>
            </a:r>
            <a:r>
              <a:rPr lang="tr-TR"/>
              <a:t>maddi yatırımları çok önemsemesi ve bunu çocuğa yansıtması </a:t>
            </a:r>
            <a:r>
              <a:rPr lang="tr-TR" smtClean="0"/>
              <a:t>da sık yaşanan </a:t>
            </a:r>
            <a:r>
              <a:rPr lang="tr-TR"/>
              <a:t>sorunlardandır.</a:t>
            </a:r>
          </a:p>
          <a:p>
            <a:endParaRPr lang="tr-T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365105"/>
            <a:ext cx="5544618"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8857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encrypted-tbn1.gstatic.com/images?q=tbn:ANd9GcTKtBSNkytdV88LQHaUwrjNfIH0m0kn_SBhhHuSPTiqlpCthN8E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3675" y="5113931"/>
            <a:ext cx="2600325" cy="1752600"/>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lstStyle/>
          <a:p>
            <a:r>
              <a:rPr lang="tr-TR" dirty="0" smtClean="0"/>
              <a:t>YANLIŞ AİLE TUTUMLARI</a:t>
            </a:r>
            <a:endParaRPr lang="tr-TR" dirty="0"/>
          </a:p>
        </p:txBody>
      </p:sp>
      <p:sp>
        <p:nvSpPr>
          <p:cNvPr id="3" name="İçerik Yer Tutucusu 2"/>
          <p:cNvSpPr>
            <a:spLocks noGrp="1"/>
          </p:cNvSpPr>
          <p:nvPr>
            <p:ph idx="1"/>
          </p:nvPr>
        </p:nvSpPr>
        <p:spPr/>
        <p:txBody>
          <a:bodyPr>
            <a:normAutofit/>
          </a:bodyPr>
          <a:lstStyle/>
          <a:p>
            <a:r>
              <a:rPr lang="tr-TR" smtClean="0"/>
              <a:t>Bu bilgiler ışığında, sınav sürecinde olan çocukların ailelerin gösterdiği yanlış aile tutumlarını inceleyelim.</a:t>
            </a:r>
          </a:p>
          <a:p>
            <a:pPr lvl="1"/>
            <a:r>
              <a:rPr lang="tr-TR"/>
              <a:t>Mümkün olsa onun yerine sınava girecek olan, “hiçbir iş yaptırmıyorum, hiçbir şeyini eksik etmiyorum, suyunu bile ayağına götürüyorum” diyen, hemen hemen tüm derslerde özel ders desteği sağlayan </a:t>
            </a:r>
            <a:r>
              <a:rPr lang="tr-TR" b="1"/>
              <a:t>“koruyucu” </a:t>
            </a:r>
            <a:r>
              <a:rPr lang="tr-TR"/>
              <a:t>aile modeli.</a:t>
            </a:r>
          </a:p>
          <a:p>
            <a:pPr lvl="1"/>
            <a:endParaRPr lang="tr-TR"/>
          </a:p>
        </p:txBody>
      </p:sp>
    </p:spTree>
    <p:extLst>
      <p:ext uri="{BB962C8B-B14F-4D97-AF65-F5344CB8AC3E}">
        <p14:creationId xmlns:p14="http://schemas.microsoft.com/office/powerpoint/2010/main" val="3429220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media.boomads.com/images/article/149/yazarkafeeski/HSGoOHZEAhhR.jpg?ver=?ver=qwrBzwTCERz7ru9bXPDNrLmP2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918654"/>
            <a:ext cx="4320480" cy="2678698"/>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normAutofit/>
          </a:bodyPr>
          <a:lstStyle/>
          <a:p>
            <a:r>
              <a:rPr lang="tr-TR" sz="1800" dirty="0"/>
              <a:t>YANLIŞ AİLE TUTUMLARI</a:t>
            </a:r>
          </a:p>
        </p:txBody>
      </p:sp>
      <p:sp>
        <p:nvSpPr>
          <p:cNvPr id="3" name="İçerik Yer Tutucusu 2"/>
          <p:cNvSpPr>
            <a:spLocks noGrp="1"/>
          </p:cNvSpPr>
          <p:nvPr>
            <p:ph idx="1"/>
          </p:nvPr>
        </p:nvSpPr>
        <p:spPr/>
        <p:txBody>
          <a:bodyPr/>
          <a:lstStyle/>
          <a:p>
            <a:pPr lvl="0" algn="r"/>
            <a:r>
              <a:rPr lang="tr-TR" dirty="0" smtClean="0"/>
              <a:t>“</a:t>
            </a:r>
            <a:r>
              <a:rPr lang="tr-TR" dirty="0"/>
              <a:t>Sınavın nasıl geçti?” yerine “kaç yanlışın var, arkadaşın kaç puan aldı, senden yüksek alan kaç kişi var?” sorularını öncelikli soran; </a:t>
            </a:r>
            <a:r>
              <a:rPr lang="tr-TR" dirty="0" smtClean="0"/>
              <a:t>çocuğunun </a:t>
            </a:r>
            <a:r>
              <a:rPr lang="tr-TR" dirty="0"/>
              <a:t>her davranışını </a:t>
            </a:r>
            <a:r>
              <a:rPr lang="tr-TR" b="1" dirty="0"/>
              <a:t>“sorgulayan ve yargılayan” </a:t>
            </a:r>
            <a:r>
              <a:rPr lang="tr-TR" dirty="0"/>
              <a:t>aile modeli</a:t>
            </a:r>
            <a:r>
              <a:rPr lang="tr-TR" dirty="0" smtClean="0"/>
              <a:t>.</a:t>
            </a:r>
            <a:endParaRPr lang="tr-TR" dirty="0"/>
          </a:p>
          <a:p>
            <a:endParaRPr lang="tr-TR" dirty="0"/>
          </a:p>
        </p:txBody>
      </p:sp>
    </p:spTree>
    <p:extLst>
      <p:ext uri="{BB962C8B-B14F-4D97-AF65-F5344CB8AC3E}">
        <p14:creationId xmlns:p14="http://schemas.microsoft.com/office/powerpoint/2010/main" val="863628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anzara.be/data/media/323/www.manzara.be_-_Hrcn_Akarsu_Manzar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9143999" cy="5445224"/>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lstStyle/>
          <a:p>
            <a:pPr algn="ctr"/>
            <a:r>
              <a:rPr lang="tr-TR" dirty="0" smtClean="0"/>
              <a:t>SUNUM AKIŞI</a:t>
            </a:r>
            <a:endParaRPr lang="tr-TR" dirty="0"/>
          </a:p>
        </p:txBody>
      </p:sp>
      <p:sp>
        <p:nvSpPr>
          <p:cNvPr id="3" name="İçerik Yer Tutucusu 2"/>
          <p:cNvSpPr>
            <a:spLocks noGrp="1"/>
          </p:cNvSpPr>
          <p:nvPr>
            <p:ph idx="1"/>
          </p:nvPr>
        </p:nvSpPr>
        <p:spPr/>
        <p:txBody>
          <a:bodyPr/>
          <a:lstStyle/>
          <a:p>
            <a:pPr lvl="4"/>
            <a:r>
              <a:rPr lang="tr-TR" sz="3200" b="1" dirty="0" smtClean="0"/>
              <a:t>Sınav sürecinde öğrenci</a:t>
            </a:r>
          </a:p>
          <a:p>
            <a:pPr lvl="4"/>
            <a:r>
              <a:rPr lang="tr-TR" sz="3200" b="1" dirty="0" smtClean="0"/>
              <a:t>Sınav sürecinde aile</a:t>
            </a:r>
          </a:p>
          <a:p>
            <a:pPr lvl="4"/>
            <a:r>
              <a:rPr lang="tr-TR" sz="3200" b="1" dirty="0" smtClean="0"/>
              <a:t>Ailelerin sınav sürecinde yaşadığı sorunlar</a:t>
            </a:r>
          </a:p>
          <a:p>
            <a:pPr lvl="6"/>
            <a:r>
              <a:rPr lang="tr-TR" sz="3000" b="1" dirty="0" smtClean="0"/>
              <a:t>Yanlış aile tutumları</a:t>
            </a:r>
          </a:p>
          <a:p>
            <a:pPr lvl="4"/>
            <a:r>
              <a:rPr lang="tr-TR" sz="3200" b="1" dirty="0" smtClean="0"/>
              <a:t>Ailelere çözüm önerileri</a:t>
            </a:r>
          </a:p>
          <a:p>
            <a:pPr marL="0" indent="0">
              <a:buNone/>
            </a:pPr>
            <a:endParaRPr lang="tr-TR" dirty="0"/>
          </a:p>
        </p:txBody>
      </p:sp>
    </p:spTree>
    <p:extLst>
      <p:ext uri="{BB962C8B-B14F-4D97-AF65-F5344CB8AC3E}">
        <p14:creationId xmlns:p14="http://schemas.microsoft.com/office/powerpoint/2010/main" val="3170658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dirty="0"/>
              <a:t>YANLIŞ AİLE TUTUMLARI</a:t>
            </a:r>
          </a:p>
        </p:txBody>
      </p:sp>
      <p:sp>
        <p:nvSpPr>
          <p:cNvPr id="3" name="İçerik Yer Tutucusu 2"/>
          <p:cNvSpPr>
            <a:spLocks noGrp="1"/>
          </p:cNvSpPr>
          <p:nvPr>
            <p:ph idx="1"/>
          </p:nvPr>
        </p:nvSpPr>
        <p:spPr/>
        <p:txBody>
          <a:bodyPr/>
          <a:lstStyle/>
          <a:p>
            <a:pPr lvl="0"/>
            <a:r>
              <a:rPr lang="tr-TR" dirty="0" smtClean="0"/>
              <a:t>Çocuğuna </a:t>
            </a:r>
            <a:r>
              <a:rPr lang="tr-TR" dirty="0"/>
              <a:t>çalışma programı yapan, sürekli “ders çalış” diyen, hangi bölümü tercih edeceğini, çocuklarının mesleklerini </a:t>
            </a:r>
            <a:r>
              <a:rPr lang="tr-TR" dirty="0" smtClean="0"/>
              <a:t>ve tüm </a:t>
            </a:r>
            <a:r>
              <a:rPr lang="tr-TR" dirty="0"/>
              <a:t>yaşamını belirleyen ve planlayan </a:t>
            </a:r>
            <a:r>
              <a:rPr lang="tr-TR" b="1" dirty="0"/>
              <a:t>“müdahaleci”</a:t>
            </a:r>
            <a:r>
              <a:rPr lang="tr-TR" dirty="0"/>
              <a:t> aile modeli</a:t>
            </a:r>
            <a:r>
              <a:rPr lang="tr-TR" dirty="0" smtClean="0"/>
              <a:t>.</a:t>
            </a:r>
            <a:endParaRPr lang="tr-TR" dirty="0"/>
          </a:p>
          <a:p>
            <a:endParaRPr lang="tr-TR" dirty="0"/>
          </a:p>
        </p:txBody>
      </p:sp>
      <p:pic>
        <p:nvPicPr>
          <p:cNvPr id="17410" name="Picture 2" descr="https://encrypted-tbn3.gstatic.com/images?q=tbn:ANd9GcReN_JtuQnjhlsdjuXB7cT6ZWMFE8Fert_XfVQF4R_n3NW8BXRR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5120" y="4293096"/>
            <a:ext cx="4705432"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141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dirty="0"/>
              <a:t>YANLIŞ AİLE TUTUMLARI</a:t>
            </a:r>
          </a:p>
        </p:txBody>
      </p:sp>
      <p:sp>
        <p:nvSpPr>
          <p:cNvPr id="3" name="İçerik Yer Tutucusu 2"/>
          <p:cNvSpPr>
            <a:spLocks noGrp="1"/>
          </p:cNvSpPr>
          <p:nvPr>
            <p:ph idx="1"/>
          </p:nvPr>
        </p:nvSpPr>
        <p:spPr/>
        <p:txBody>
          <a:bodyPr/>
          <a:lstStyle/>
          <a:p>
            <a:pPr lvl="0"/>
            <a:r>
              <a:rPr lang="tr-TR"/>
              <a:t>Çocuğun geleceği konusunda aşırı kaygı duyan ve kaygısını çocuğuna fazlasıyla yansıtan “</a:t>
            </a:r>
            <a:r>
              <a:rPr lang="tr-TR" b="1"/>
              <a:t>kaygılı</a:t>
            </a:r>
            <a:r>
              <a:rPr lang="tr-TR"/>
              <a:t>” aile modeli.</a:t>
            </a:r>
          </a:p>
          <a:p>
            <a:endParaRPr lang="tr-TR"/>
          </a:p>
        </p:txBody>
      </p:sp>
      <p:sp>
        <p:nvSpPr>
          <p:cNvPr id="4" name="AutoShape 2" descr="data:image/jpeg;base64,/9j/4AAQSkZJRgABAQAAAQABAAD/2wCEAAkGBxMTEhUUExQVFhQVGBgaGBgYGBcYGhgYFxcYGBYXGBcaHiggGh8lHBgYITEhJSkrLi4uGiEzODMsNyotLisBCgoKDgwOFw8PFCwkHBwsLCwsLCwsLCwsLCwsLCwsLCwsLCwsLCwsLCwsLCwsLCwsLCwsLCwsLCwsLCwsLCwsLP/AABEIAL4BCQMBIgACEQEDEQH/xAAcAAACAwEBAQEAAAAAAAAAAAADBAECBQYABwj/xAA9EAABAgQDBQcCBQMEAgMBAAABAhEAAyExEkFRBCJhcYEFEzKRobHwBsFCUtHh8QcUIzNicpKCoiRDYxX/xAAXAQEBAQEAAAAAAAAAAAAAAAABAAID/8QAGxEBAQEBAQEBAQAAAAAAAAAAAAERQQIxIRL/2gAMAwEAAhEDEQA/APj6ZrpD5H4YJLRU/KVgSUfM+HWDSsuXz3gIPd1Kas/panp5Q7MulQrvdCHp6QCYihVmkN116UiZCiRy/T9veBH9o3gTUPXWjEdf51huVKOJLcX6gJqYRlIUU43oasdGZ+IKh6w9JW9XL1pra2vzSBFVJKVhgcAd7DMEgdU/aNAkKwByCpTUBdwHs2hufakU2LYe8USSp8aXFgnxhQD2qB6wLstRxY0rcJmshFQ6goJQ5GoLNnqYU0MGJRCSe7QrAT/+hYBKWtvM51YCJ2RSiRhBVgDzFYSxUnelo1LLxEgfhpkBGt2V2YjaETgVNMVLSEzASd1sJJD1AJcg1gGwS1UAKu8Cil0nIFLYgdSSQc4C2exNgKFE75SsVcgkKJGEU8N9b1g+zKmGbjDlgGQ7MMRSkZJDsk1P5xkGDsUxExIZSgSlaik4kuwQUhObB94jjW737HkkLmykrBKFYsRoQkpBSTiLJDcvCeMSa4kzFbxQHFEhgQAlCd5hXCCCztYBgBUGx/TG1bRPAOJSUoQcSqJAbCGBZ7Va5BeOj7EJFFrQMTpSVIUETDhQ2JROYUodCwjp9q2wy1FbSxg3VFSinFLZKgoHDTCce7UCtbwz8Ws/ZPotAG8sngLcmMOD6Sk8fT9IfkdqoUopSyiwKcKknEDpX9oKvtBKQSrca+IgEVzYt+sa0aypn0hIIIrXlqD9o57tr6JmSx3myqdSfwH8STRSWsQQSGOTx2SO1EqZs8nY3uQ1LXsdYqvtD/KmWxDpJNrApF+ZAYa1uItWvnPaewThLlIROmh5uFMklwrAGU3eAqRhCleEkMMRAqRj/UEoS5rzMMuUCneSHcp3DjAADYcIqMLO4At9C+qxilpUmWqZMlzErSlNAVOJe8bBO8XBoXL6jke1JJMwziFLCUoShqywtzjKBZ8RCQXNxUEUynKfUBwTgcSQnCcIr/8AWoqdTXq7nUHrlrkF8KTiCCoS1FgRMdCJYLNiSnGlTl3wn8sUVP7tS1zBuzSpS0O7lSRiQS4Ck0AejuxzaNlKEolmYo92VKmJ3TVIxolJUAzFQE5QozqEUTH2GYlKXAuVJmYU+AhsIbIVNeBo8MEDo7G5OJgovz8T8Twgv07vLWFjEJmNJJrUb7l62Cr08T0eB9oqwTQQAQlQBauJIfA+rAOL0a8SZ21IGN8y9NQXwu3L0EUx1NLMX8gRwofQx6UXIUohiPNianQVMR3fR7AjpbyiQc9ZBUK2YN1f0f0gStnYAuzdaM5+0eUh3D5v5Bj6kecWK3DZGh6/xEglKL+btlZvWBq16D1eCm3X9PnWKks2oDD0iSas8DUp2rSgiiph6CIUC+dqQp4V+feC4TpHpafnK8XwnWIKoNYKhFL1cdNfaFw4J+Z5wZXoT6iIiqsoDOp5/wANESZRJplQjlmOYMQnMfK1+c4IhJoRn7i46j7QI1sagZdMgAeG8/3gjYVKbirSrYvcN5QlLlNW1QDlRjxh3Z9ner0L3NAcP8iAmtlUULZ7iosSwa2Zcl21EG7P2QyTiSCUuMYGE+EKws+igKtnzgC9oxISa4krSC9HQJayQ1ql/tGzKxFKCHcYiGrU4kFrv+a3nRpD9jbT3EpKwQf9RWE03CsEtmzqFfSsaicKEoGFOJkirkOMLTAwZLFKRi5PpHOzlnZ14pjKlFZQUhIookKca4VS0qAbItW25KmDEVgYxiWApLEsZgS5SngpKixFrQJTZpEsEESygl0fiYVqSE0UQpwaZ4Wakdt2DIliYSQAcIChgfcCj+K5BxM5NgOQw09kpRNlrC1hSZilhRClBQmmYsyyLOBUPZi166EzaglR3kkIJKVBJTU4kzEsXq7ktdxSjwpu7TtxSSCAChykhRFClW6cIJo4dwRUMA1Odn/UDpTgX/pq8QIdLJIAcmhqzgi5Y1eMrbO18SsQOJi1ahmSTTThwYNHPbZtasTnEymo+IMp7E1A0bXWIOo2ntpS3BcKDUCUMWJd3FUkK1BpeKSfqSaggheFFwlEtJBoXZ1sK/lGKtmAjiFz1gsSVJP5VNQgEO4La2BiEqqTRL5VOI5OxHWsaGO+lfVkxaqKBo7qUq9AWGFRQbWy5Qxt31V3eAqmYXUdVBwkhy9gHBs+gqW+e/3SQ2LAGo6UqSS2pRl1MRK/zLG7hTdRxLJKRVhjNnqeTxJ9O7Enyp5G0bRLIJViQmaUqGIHEJh3Syg9HAu9WDW7e2qWju3WBjV3aBvECZMG6MLkISGqwAGKnijkdi2wTVvLJZJSSUksXC9wqW2daMzC+bsmclcuYlCUrmTTKViCSd0uAoDFhcBxRVQliC8BIzuxETUzKqC2SZk2YCEoLzFrIllKTWWMakqtjAFVOOe29JQBMQr/AFgZZkq/AhG5LSA2Utkkm7k5mOm7c7YxJXJeZOWs95Owks7BaUkOGQCsKw0JZKT4N7PV2XN2hapi2QMSVJCQ4DEMhKuZNCTXKLUBsvZ7S0iYd5QSpVfw7xBOFnU4bpxhDtCQyycOFs8ICcsRSNGZNmZHWOi2vZ5hlmZJIcS5jS0GgUJgCiSc0kGhtXgIxpUlUtJKnJWXSXcuwBprugcwWoYyWPJ2MJRvFqqatk5hIGd7/hMKz00AGZANmGIWDcPflGtNQ1DQuA/ABLOzj8Vhrnnn7cgMkJtUDUtYkk60hRRQcAA053prAlSmVhBoBfQ2MRMNqu1252A6wQy2d76aDOEF5or5v80tAjdz0+eUFWnMinPUUiiQ7PUnTKFK4R84tFpic/lolSg50FomaqjdIggUA1b56xDDUen6wtNTF+54xJcTXNbt6wQnW1+WsCNeT0gksZPfXWIvIJctXLiGEN7PNyOo8zr5esATK3qX06ftBJaAW9Rm9acnECOAPu1CgL/mSCaPwvBtnlm1noXoxJoH0r/7HSFUApUCS7HrS9TwccaQeRMKycaaa1DgE0JyILcaxmmGJbpAxA0Gl3LU/wCp/wCwjc2CeUqwl0gNp4VKwukkmzhzy5RlbOXAxFyQRxBTcga2pGskFt0AlwL66FV6UbygabEmWmYFBSWdnGGxG8cJPhLJVWlCDRoLsGwqQpctKiqTvKwDDiCwccvCqwAULkWdr0HKAmSlhQxkqDAYQSyQgYSaZM5ehOsM7bsJSsLSCCKhiXOJZKgcRYA4goAg1ajUilWNUKJR3ZSlAVVjiVVAwg7zKIoHfQBrxzkraXk4iCoqCUlJJZOtSgELGm7UhxD/APdVCycKsKipJegClEVVVYD01KrnLE7a2tJmEAJJLOGAs1V0BUefoAI0yT2udhUkJAAwtV8O7ZqOWcj+Iyp20O+8CDwYA6gFyLZN9ombOJFSakEUuK7tQ4bWp94zZs8Amt8hTjrDAY7y9f09/WBrmkV65dSBXzhMre9YakTpYCApIOA2NHG9u+EhnL/aEIE6vtmPJ4Y2faATUBvLyqGPH+YR2hSCU4UsEpY1dy5L2GvHKPSTpb5xiTpdi2rJylIYmxFLBTB2dnZn1jR79CjunECAFVSp0JwqICgrEwAYBzfw0jlZU7CkuxpT+BX3zh2RtJSoL/IkM1gX7xbJa+FDVH4haAt76d2RlbROWtM5UxwtQZmmEY2q9y1AGIA4R0u2kKQrEAVlkgFKWBIO8UuQQ6jbRPM872TJVLkSwACUhIoVeJROMqB/5XtlSkOoWVACykgFNQcBTuM9UhkMQbX1L5ph6YgSk4kYiyjMI3TSYXKCwSzKsWN86xg7cGmNhLJdgdS4pmqmbV42jTnKTgDqtU1OJsQUHyZ1XycWjPWiqTphNAKFKAFBzSlw4bw0pXOljTZGLEWzL3BYOB6AMS+ucZk6aHZBSSkKIzCRStODAfG0doULAgspgQ29hLBQZRZAchjcmMgTCSoJwgEYdWGlLfuI0C6mDANRmbhV+sKqcqJenpk9ukMKqHDkEUta32j2zS7PnU8OA8vUxoFV2+3L4Y84c61I+eUNTE1bLTkaQsE1LC7tzy6QoNYAYfNYjHelNfeCy9nANS5Z/OKzlZC1IgEEl+UVdPH0hn8LDPP3ivcpiQawxbiYslLitb2u/D1iqkW1rxfrzi0sFh6n9vl4iu9HrQ+hhhgSK3S99KH29YGgA6O18nrfr7R5CRyz5GBDpmE5OoDzPCDInlBcglOZFQxsSLjL1hZKVAv16hhTpBu9ONbhQSoUo4chzwajN/ugJ/ZUqd6kBx1JBI4OACDwjY2CaxBD4StDpI3WVnW28lyeHExk7FMD1DEYaPQgpILVegB8+camzqCcBBYgnEGDLTQhvyl2H/kRpGK1G7sMwFYICU/iOhwqdlZOWZxbQtDm17eVk7vdkKSbg0JACkkUs4tRvPH2aZMBIUlIBw4SkknCXa/4hhNc382ts2nFLAKWJJOIUUCQ2lrGtoNJDtE4FA41BOI7oAIJUaFyaGrM2dCIzdvWQSRV/wAxL6jeu1Tf70cnzAsEOanUYgwamnx4x56m3Savb2atvWmcdI50jtW0klyXfP7cIVWYLN4fb0/mKJS5ppGkCxj2Ew7K2Q3Y5C2sMo7NURRJfKhdnLGo4RamPh5vFkL5+sPz9iKciCNQQYVXKIytEhUTGF6en7waUBMXUbqcjWpNeNmGjiEyMIcu58Ia/G75GrMwVm0NbCyQ9L1fne33yiTrVT5hSyCATZ3cKoNbkm51esE7NmuwQzFDC43q8Ki9XubUeMjY55YlgVBw2rOwzucuMaWyBJL1OYNdRSmof9YxTGxLQCCKhxbQM7MQSWYVfKr0IzdvUFKTKAoQVTAHpL8KBlUqYVNQ9rQ4pJKsKc6u9AMgWq5PsQ9hGUCJZKqTCWcGpWXLIS1MKA4fJybgtiNEe05gWS7OSUqUE1dJAUlSqEsQL/mOTxjTA1AClF2LurFXdOn29djbzupY0dtSXcVfMk/LRjbSreITvMxJIuSxD00FuUbZCUoWA09NIWM0gkj5pBpiqUFw3WFkk0I1T5fxDFVJqifxNZzx+PFRMYl9Ax6h/nCCbQQGLC1OZP8AEVUXqa5frGgpjcv8EVxedIPSvHgzC5hdaWOkQWQpk+fvBO+gAN9P1i7cIkjE/nBMRpZvWAlMFl5hoislNWBIzvFmNwdPI0eBLnDFvCnDpDEolqVGQ6ivpAh5Kr+t2s4rlfy9bJJY1ZiBS9hQ+dP2gMmcUng1mPEEQeWpJ8J06aer+cFJvZV53qxUAXpqGY3+PTTKmQFNiQlTqwu9CwYAE2JB1CWNCTGNsI6Fy9TTUsaMwdw9jrGx2dNUEMnEoqxgKBxYVBgHGljQZmMVqNTZlFndKk4cSfE6VNUENQEsQMiCM6OdrSRLS5NcJcA4nKS4p+LW2ROdcnYMOOXgZJL40ENQ1KuKgtq/7jXRnvVApRhPhdNU1wneS6i7hIe1jzgLLUVJLkMBloKdSKvCHaJcltTXma9Wy9o0No2h0rJooMUsX5Wq1rxkKXTrG/LFLyziN/3+Bo1uy+zFTVAJDPR2JcsS1jkD5QhsmykqZINaa1z6x9P7C2REqVVwMyCRY4kv13XGYDthMNqkaX0t9CJIJXvAE4XOFzhTckFiCSXD1S35o6javoVEzD/poKZfdslJIZiHuC+8a8o4H6g+sVPgQcKAKBIbhX5zjPk/XM63elNOJ52hgruu0P6fyglSVYSV4ylQUUkKLEBMsglrh8ZvaOA+rPpP+3G8xU7lQxHdGEEUS4cYiKNu1MA2n6vmqJdZLWLkG4rDHaPb42iSUTVF2/xsSN7mA/LJyaGxr9McXtmyqCyohhUgMwDsGABIAa0LylMrhnxjue3eynSW1qaAks70yO8b5nSOHCa1y+1ni3RjR2YuCzWL5UNutbaxp9mLJSCDuowvxqw9qXtGHKm0Z6W+/pGl2akBqmrAh2BqCHDsa19rxj01G9M2kpBCQCQF4Q7OqZiwNTdYKQK2hOXPEx0lSwDQKoKDCA12o0D2lYC03JWwUT4UpTUXDbxUkZesTNnKUouCgNvFsxUJvVgQKadIySO1zyKqKTvEBm8IO65fduKGzUNXjFUl64gAo4iOdfYAfzGnPZqMoklOI0YuQ9Aa0TzJvnGdMlf5EAPhFbXpkP8Ar5xqCl5yFt+EAWfm7+pv6wvNU1uWmWQ+8P7XMDtpfjb2+8KFdQNaxqAPAwqxLPyiEDjS36/eImEGnHPhyy/SKTBx9G+XhC5mc6QpNLnODqo/HL0iqA9TQawpZEvjzhjuE6K8/wB4DVjhETgVp7fpAlJ8wPTgY8gZxAlu/WK4NMqwoaemga36fDEygQXFcx94hCyRyMXA8qDlz9IEk7Qd1wLsesNFQIBz4U5+d24CEwlnxDQsTWl84YTJBNH1r1AB4VgJ6Rs6VCqUlVnbrX2aHNlmKSkG4BB8VbFINRWlHzZrxmhag6XcFqvUFJ0OXhjYkTd0pILgKo2QsOIq1PcRmtGUqSoEbwUlylyzKqQARoR0brBp23MwwqJSRQYSpqpIAGdWa3vGdIQQmiwoKpvCosKmpyNdSINP2gkK/Col3AtizIzAcX0jMTP25YJNmo17Np5RnoNev3h7bl1I6Hpd9IziaxuM10f08gFTEs+L1ev/AKkeUdR2/wBpd3LEu7fizNM3q4fjUvmw5L6ZU8xNxk9tTc8/OH/rNZMw8VH3i6eOfMwrUfbSN3s36T2menFLlqKXvQDzLQ12Ts8vZZQnTUhS1EYEvfMktlwztrHcfS31H2nMQTLklSHp/j3RoEmlBZso1KzXzbtT6c2iSHmS1pGpBbz8oytnmlK0ksWr14x9K+qvqLtCUo/3CFBCgzFDJZiaZOOFY47tLsxK5AnyrknEHDg1IfgRFanVSNoTO2aYT4ky8TgA0TUjzN+fGPm+3K3jxvweOw+mZ3/xp1WJQ3moH3Ajje0hvGMxqoQb8Y1dhrhoTUvY1cMakOwekYqF8WFY2uzUk4q7t2zDUocqv6awelDkpSyN5iSwVQsGGT33mAzYjpSfMNMaTWjG2ZJ9T8IipnGjBWpUGGHUA208oHtW0KVUAhwPKmfTJripjBIzJwsSAQxwjzJbRvcGFJk4kvWvSgJzN7C2sGUcNA6EksVJN2AxM3l60hcS04iq41UXOeuV/QxuAtNVQEc+YozcHb2gSJhrul9euXzKCrO+Go5fgwFAPaPVJLHJvvyjTKgD0yFzx4RWYG1fU8oIaAu3lyFhAjOegS5A9bPCnphFAa/P5gcupLmnzKJQHDm+mkeUA/vEhFLGXSPd9/t9RA8PH5xi2A6nyiSqCkHUeoi81Qu3xqwCdJY6fMoKlIIqfjNEhEjMV0yggmANcHT9+X2hYJILEvT0+CLSy9vPURI1PXi0IFQddRFiggYktUuxs97vQ094EiY1xeCldGBqKivoICNJWFObNe9OObmlofCgwNA3QhiMqG4hNChQ7uJg7Bq1Zjz11hrGgpxUbyvlw+1oxWl5Epi4oxcB6MWfmKny4Q2oJqcR4/YEHqPhhfv28dGZ29/f1j3ePRVG9tTqeMZJPaziLtkz6iheEFmsP7SWzoKD9DGdMIf946eWa2fptbLa4/d6ekP9uz8U5Ojprq7F/WMfsRbLD34ZwftSae9B0I9GEXVx0naygdpJIChKEtEtGRWobr8KEmO8/pzOxzlBSpi1lJdQmYEbpbDLlipQkuMVndhHzWdtpMxSuKFde6Wl/OPoX9NsHfS64XdKQWqUy9CaskgA3bK5hgsIfXzf3C0oxklSQqWZveJmABykuykKYKZ3BDsbxzHZJShU5ALy1SiocikqHqBG79UbQFTpkwMGmEAMzEKJLCoG9WlyAdX5Je0sZjWEpuhdvQxVSC9hzsEiY5NUEU/5oFuLt1jmNuLqNKO3DpGz2XNaStyA4bqSGPp7Rh7Sp1K0r1gn1cRJUfnCNrZSybsTRi4cn3HLIRjySKOP5jV2YGldPQ+r0g9GDTJ7Bg4YYq0Sq5AdzWrtw5PWXLAbAlqnEbvmqpzMVWUkCpwu500xaEU8g8eQtn3nCQpwLqUp0g8mJFb4YzCBMSxJfwJ5Xz9BCO0AuSGawP8Axcdak+UEnSUhqFrlRWWamHMemkBXdiRqwS1KAP11jUAJIDk1PDzf1+ZVTMYni5PzziyySPlRf7+hiFA4Q99PtGgCt15RAls4FdXg2Ggs/wAtpBAkC/w6vyh0FQrIkPm2tm6RDavT4IlVbfHNfeIWaGJImq1+aRLnURTCo1NIN3R1PpCFZkzEC+T58dIBIXkYlvmkewpfPpEhpS/nnEzVJGdL/v6xAlginnx1g5cs2V4CXSom1vn7QzLs5uOOrPTnWKqlYqGjPa3OCypFXetPbgIKUpCdb5OeRBHI/MiSV7zlCfE1a0INWzPu5gglC7h/bWGN3nlUCxy5UjNKveMMKTxt7HozceMHCnw3diRVqtZxk8exIaqUn+GrE9+OmmUZxrSpl6ClmHy0JzkqthND73r0EaK59NYEnaTk3lGozQdg2dZVQE9Ca9I0dv7OmrIOGvUekG2Ha1GhJ6U8yLxobOpRWACW506xroD2PsOctt5AdvMENciOw7M/p1MWiWqdtCkB2QlEt1qKkigdTCieMLIRhUhIwKCgC5QqzlJAOKpommEZV0+p/SKEqlBQJpRsSiBT8qiQNaQxa+e9s/01myk7u1JUkZGWQa1/Oaxx21fTE9IWAcRIA8JDBLCvT3j9GbcgBBo/C3tHyv6l2yqglIAt+LKv4gdTYxYtfPFdiTkSwCzHprm9YwpvZSwainAUjqNrnOS4S9XoBwa0ZO0z1WekCIy9gUKhgeIh6Xsp/MTfU0zbSFe+UMyIINoVmX+cozZTKbRKc+Xl94BOMzCQkMaZjIl6+UR/c8IqraHu/Uv6GD+TrMnyaurERlYMza2FBQR7vA9Qz2s5GR+aQ1Mm6ew+0Cocw8aZLnoefSkLTFLLtqPOHVybW8hWKFHlCiSnByJbTPOCYhYuYMqWGsOsQEDj85wgtxFgbftEgOMm1hkyf4gZ2d8z9hEgQxt8/SL4zxiO7FgYv3B4+kSFITkwEexDhw4esKGYYriixG8QFvnnEd6IViYsRjvosmafjQsIIIkYCyYIiAog6BBSMkxcmKoiSIyQlmKBXP5wgizd/lv1i6C5ZDkkt+L0SLvx4xuMmuylVZupjeWO5QmZvKWvwpABAD4SpSjlQgNWj0YEp9lyMIPehQZgQGxAnwpJsl63FNIv2vP71aCGwpThQPFgSMZUkkAFRdSlE0D5AMkSa/8AfqTOUzeEEE4l3HhxLUXAZqkn1j6P/T3bp0zEPwlgSQKM9rUJelWfKsfJNmlqIbEzgtnhIBCXdtNW9o+nfRO0FKQiWoiYQlyapKgUuGdw4Ja7akBiwvoW2SxhOp5nVqR8k+qNnSkqbeLl2FnrUZR9ZQZzb2Dm59sP3j519ZS5aQrE5Z1bpFXJo6nIzdw1PKxPnK0itXry1BFuVOcZe1Ivwvn6gRq7bNQosEYWpVnJDeMWelwAKmgoBl7WCRUODmSBxLGAE97gw6RCOcDKKlsuNfaPJOtIkIqBLgihA1iAl1mAKMHmphdUIQZh1MR/cGKqihiQo2gxP9xC5iIUa78fzFu9hIx4GLEdEzWCd4NfSM7GYJjgxAmPCJMehSRFhFRFhEkiCAQMCLogQ6IOmFUGGQCKQEZCovivA0xpbNsG4ZkwhKQaJUWK2xOBm4KSOZEUQWw7CqYXIwoHiUp0pAAu5pUsKZnSL7bt4DJkYUJsCyTNUUfiJSKYi9qWuyiUu0NrK/zYQd1yQEvVhVrOK8YQFT+ukIauzSEl2JxBVA10MCTZgqqaFQz6sbJPID6sK3wtQEMxD+1RaFdmlLSG3k4nAbk1tHo+bGuYNsyKipvYtSpBGWVYk1ezp6gpxiIzAZTgBzfr6aCPo30dtyCtJ8GQGBRUHUnBiUAxCkg8d29C/wAzSCmtbgWYsXD0qHdulo7/APp+palHeCAMKi5AOEgpI3k3NQ9DQgEZMT68VOm1CMyx5e8fOPq9apZKQkrLuWdIAUKhRKiAABcVdmZ2P0pdBb1/WPmX1T3BmHFMWACohkbpqy3W4NHTrUAkKhThO0Nk7sut8H/ZRIJegUxTcOGsahxGPtSDiAxM7Nut4hq5/MaAZmNXtFQSpQClMzMGS9QCCGcUAu5rzjHnzQTvKS1qtmFAfh9QPKsAJTP/AASqmTcCCC1bFxpYvAE1ubcYPNnpd8CWOEuQSaD8zvXQNYXvAe8rRsxkRx50JYwUrKS1iCDo/lAlCCA086xCi/w/PhgRZcLqhicGNYXXEgVRQwQwMwpWIJixisKRERJisSeMWirReEKRIirxYQJYR6Ij0RXBgkDSIKmWSPYepgQktOkaEjZb41BLZXPl01zEBMoSwK4ipINLVfFS9CGrfg0UVOJJplXgBb7j+Ik1f/6CJcsploGI/jUAVBsPhTVn3h1DMxdVc9SigKKiDZy4Tm2F6DlCso+F735C5+cYutNMRrQs44v8MGkFYc04ef2i2zywKqZj8F+MUmKFQM4tKJ4v7Z9IYDwmlg6rWw3bESWLWdReDbGtRbCslTgFNN9KQklNQQasGIyqDaE0aO2dKE2oDln0AhzZJVcOHeYlqOwqQUqo1OlKZwht9mMliVKBDggb2Gh3hhNR4ndmAoVUA7LsSY6gmVJUcX4icIuDjZSgLHK7NmY47syWApOMEKCSpLEhZCQaqKSS2rMQH5x2n0rs87E+AAEy3DpKWW6lzEiySAyMFCSlQLAF2J9S2QlSEkl6CoNDSpBFwTxZvXlfrReCW4XKCq0KXozlgHcsDQsN4bwau72UvdBBSUBLUL1SGWGcgNSxYGnPF+rkAsAo0TiMsApJxKoozAoBISynAqylMFEsUvkvbqVhSipA3CCxSQAoBgSQGUN8HQtlGGgI3QrCAL7y3zPiqRnr1y67tWVMIulKJiSySpXeKUZmIjH4JpuAVlmUtkg35vbZMooSuxXhYjDV9zDgQ5xnAVYnthzUwLA5+ftCStgnAkEgmpCgDdOQo1D5w3Pl4SxACknCRW6QLpNRZub5NBNwpUlABKXIXVlBNd5N2LZWd7AwLbCnFupwpIcB1FgBmDV9b8zeBBJVHlcr24jWLoUC/LPViQ1KCw6jKwlro3zp5+cZKk0n7XfhQwuseWX6esFUA12MCJ0+PSFBKgZgqzrAzElTFWiTFTCno8Y9FSYk8YvA4vCFXiQYgiPARJMSDEYYslMCSmH+6IAFA41u7qCtbfbquuW1MxHlLNePwD384ispXT+ItKUyTmdIEDBGpAhpN/c8bhvmkHmTywGmdtGbWFZa3JAy+faGQLA3UQBzUQBGSWFKkQUDduMRs1ciSPb16yEFsVKKFK1uSDwpF5M0Ogs4IYh8NlFNwNE3a5eNQJVsxc1Ulj4lBixtuPehz4RtbGpKApScKUFS5bKUcQUEEgqBTUKBwgMGuaAk5G0BWIEEAGw0AdqgBzxZ3hrbJqjMTKxHESX/AClCt9Ae7uqY5bQ3JhDruw5yaqYImhRcnCAhBC/8gKyUEHHQqWVNLcbpCT2PZW2oUwxTDUJdgsJS6lFAwvhSVofvBcpSEkMI+c7DtVVLUSoS+7DVT/lT3pQshKhi3UKOJ0lyA2F47r6dnlQRMFEqdSQCQcRUkTVKNR4iWSxBFVYlM2onb7JIlFCSqr4gkrZ94b4BUMTUZswkXhbtTZsTkYQpmSlTipLK/wAmFTFl0GHUUcmM6Zs86ZMCJE0SiWLqSZgwpQpOEoCk4jRRxE1diLEH23aCE4X/AMgJJWQ7sneAS7JFiw6vnJyHavY4VMSooWjBiAWFAJVuzK4iAQ2MhRLeNgVMW4ntnYZaQUpw4U4qtUuGZSat4GFQA4NXJj6R2oFLO+RhThCgB4lK8CyDmMBLUFRSkcN9VdokTFSl0WVqxgMpFEuCHAJOrs+ogoc0Nl/Ew/4lSXuzFlBQpqxgM4pdwKflrQPYEuR68XLwfbV4FAJAomWRQsDSYSASQXUbFxw1UWghRBL3ejemTwFX5/EQk9PXpErS3X4IlnBOmXkICEVG1f509ICo/tBOFPgiCHiRcxBPz94utMCAJOUSQoRRoupMRhhSpiDFimIKTEFII8VaLQ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data:image/jpeg;base64,/9j/4AAQSkZJRgABAQAAAQABAAD/2wCEAAkGBxMTEhUUExQVFhQVGBgaGBgYGBcYGhgYFxcYGBYXGBcaHiggGh8lHBgYITEhJSkrLi4uGiEzODMsNyotLisBCgoKDgwOFw8PFCwkHBwsLCwsLCwsLCwsLCwsLCwsLCwsLCwsLCwsLCwsLCwsLCwsLCwsLCwsLCwsLCwsLCwsLP/AABEIAL4BCQMBIgACEQEDEQH/xAAcAAACAwEBAQEAAAAAAAAAAAADBAECBQYABwj/xAA9EAABAgQDBQcCBQMEAgMBAAABAhEAAyExEkFRBCJhcYEFEzKRobHwBsFCUtHh8QcUIzNicpKCoiRDYxX/xAAXAQEBAQEAAAAAAAAAAAAAAAABAAID/8QAGxEBAQEBAQEBAQAAAAAAAAAAAAERQQIxIRL/2gAMAwEAAhEDEQA/APj6ZrpD5H4YJLRU/KVgSUfM+HWDSsuXz3gIPd1Kas/panp5Q7MulQrvdCHp6QCYihVmkN116UiZCiRy/T9veBH9o3gTUPXWjEdf51huVKOJLcX6gJqYRlIUU43oasdGZ+IKh6w9JW9XL1pra2vzSBFVJKVhgcAd7DMEgdU/aNAkKwByCpTUBdwHs2hufakU2LYe8USSp8aXFgnxhQD2qB6wLstRxY0rcJmshFQ6goJQ5GoLNnqYU0MGJRCSe7QrAT/+hYBKWtvM51YCJ2RSiRhBVgDzFYSxUnelo1LLxEgfhpkBGt2V2YjaETgVNMVLSEzASd1sJJD1AJcg1gGwS1UAKu8Cil0nIFLYgdSSQc4C2exNgKFE75SsVcgkKJGEU8N9b1g+zKmGbjDlgGQ7MMRSkZJDsk1P5xkGDsUxExIZSgSlaik4kuwQUhObB94jjW737HkkLmykrBKFYsRoQkpBSTiLJDcvCeMSa4kzFbxQHFEhgQAlCd5hXCCCztYBgBUGx/TG1bRPAOJSUoQcSqJAbCGBZ7Va5BeOj7EJFFrQMTpSVIUETDhQ2JROYUodCwjp9q2wy1FbSxg3VFSinFLZKgoHDTCce7UCtbwz8Ws/ZPotAG8sngLcmMOD6Sk8fT9IfkdqoUopSyiwKcKknEDpX9oKvtBKQSrca+IgEVzYt+sa0aypn0hIIIrXlqD9o57tr6JmSx3myqdSfwH8STRSWsQQSGOTx2SO1EqZs8nY3uQ1LXsdYqvtD/KmWxDpJNrApF+ZAYa1uItWvnPaewThLlIROmh5uFMklwrAGU3eAqRhCleEkMMRAqRj/UEoS5rzMMuUCneSHcp3DjAADYcIqMLO4At9C+qxilpUmWqZMlzErSlNAVOJe8bBO8XBoXL6jke1JJMwziFLCUoShqywtzjKBZ8RCQXNxUEUynKfUBwTgcSQnCcIr/8AWoqdTXq7nUHrlrkF8KTiCCoS1FgRMdCJYLNiSnGlTl3wn8sUVP7tS1zBuzSpS0O7lSRiQS4Ck0AejuxzaNlKEolmYo92VKmJ3TVIxolJUAzFQE5QozqEUTH2GYlKXAuVJmYU+AhsIbIVNeBo8MEDo7G5OJgovz8T8Twgv07vLWFjEJmNJJrUb7l62Cr08T0eB9oqwTQQAQlQBauJIfA+rAOL0a8SZ21IGN8y9NQXwu3L0EUx1NLMX8gRwofQx6UXIUohiPNianQVMR3fR7AjpbyiQc9ZBUK2YN1f0f0gStnYAuzdaM5+0eUh3D5v5Bj6kecWK3DZGh6/xEglKL+btlZvWBq16D1eCm3X9PnWKks2oDD0iSas8DUp2rSgiiph6CIUC+dqQp4V+feC4TpHpafnK8XwnWIKoNYKhFL1cdNfaFw4J+Z5wZXoT6iIiqsoDOp5/wANESZRJplQjlmOYMQnMfK1+c4IhJoRn7i46j7QI1sagZdMgAeG8/3gjYVKbirSrYvcN5QlLlNW1QDlRjxh3Z9ner0L3NAcP8iAmtlUULZ7iosSwa2Zcl21EG7P2QyTiSCUuMYGE+EKws+igKtnzgC9oxISa4krSC9HQJayQ1ql/tGzKxFKCHcYiGrU4kFrv+a3nRpD9jbT3EpKwQf9RWE03CsEtmzqFfSsaicKEoGFOJkirkOMLTAwZLFKRi5PpHOzlnZ14pjKlFZQUhIookKca4VS0qAbItW25KmDEVgYxiWApLEsZgS5SngpKixFrQJTZpEsEESygl0fiYVqSE0UQpwaZ4Wakdt2DIliYSQAcIChgfcCj+K5BxM5NgOQw09kpRNlrC1hSZilhRClBQmmYsyyLOBUPZi166EzaglR3kkIJKVBJTU4kzEsXq7ktdxSjwpu7TtxSSCAChykhRFClW6cIJo4dwRUMA1Odn/UDpTgX/pq8QIdLJIAcmhqzgi5Y1eMrbO18SsQOJi1ahmSTTThwYNHPbZtasTnEymo+IMp7E1A0bXWIOo2ntpS3BcKDUCUMWJd3FUkK1BpeKSfqSaggheFFwlEtJBoXZ1sK/lGKtmAjiFz1gsSVJP5VNQgEO4La2BiEqqTRL5VOI5OxHWsaGO+lfVkxaqKBo7qUq9AWGFRQbWy5Qxt31V3eAqmYXUdVBwkhy9gHBs+gqW+e/3SQ2LAGo6UqSS2pRl1MRK/zLG7hTdRxLJKRVhjNnqeTxJ9O7Enyp5G0bRLIJViQmaUqGIHEJh3Syg9HAu9WDW7e2qWju3WBjV3aBvECZMG6MLkISGqwAGKnijkdi2wTVvLJZJSSUksXC9wqW2daMzC+bsmclcuYlCUrmTTKViCSd0uAoDFhcBxRVQliC8BIzuxETUzKqC2SZk2YCEoLzFrIllKTWWMakqtjAFVOOe29JQBMQr/AFgZZkq/AhG5LSA2Utkkm7k5mOm7c7YxJXJeZOWs95Owks7BaUkOGQCsKw0JZKT4N7PV2XN2hapi2QMSVJCQ4DEMhKuZNCTXKLUBsvZ7S0iYd5QSpVfw7xBOFnU4bpxhDtCQyycOFs8ICcsRSNGZNmZHWOi2vZ5hlmZJIcS5jS0GgUJgCiSc0kGhtXgIxpUlUtJKnJWXSXcuwBprugcwWoYyWPJ2MJRvFqqatk5hIGd7/hMKz00AGZANmGIWDcPflGtNQ1DQuA/ABLOzj8Vhrnnn7cgMkJtUDUtYkk60hRRQcAA053prAlSmVhBoBfQ2MRMNqu1252A6wQy2d76aDOEF5or5v80tAjdz0+eUFWnMinPUUiiQ7PUnTKFK4R84tFpic/lolSg50FomaqjdIggUA1b56xDDUen6wtNTF+54xJcTXNbt6wQnW1+WsCNeT0gksZPfXWIvIJctXLiGEN7PNyOo8zr5esATK3qX06ftBJaAW9Rm9acnECOAPu1CgL/mSCaPwvBtnlm1noXoxJoH0r/7HSFUApUCS7HrS9TwccaQeRMKycaaa1DgE0JyILcaxmmGJbpAxA0Gl3LU/wCp/wCwjc2CeUqwl0gNp4VKwukkmzhzy5RlbOXAxFyQRxBTcga2pGskFt0AlwL66FV6UbygabEmWmYFBSWdnGGxG8cJPhLJVWlCDRoLsGwqQpctKiqTvKwDDiCwccvCqwAULkWdr0HKAmSlhQxkqDAYQSyQgYSaZM5ehOsM7bsJSsLSCCKhiXOJZKgcRYA4goAg1ajUilWNUKJR3ZSlAVVjiVVAwg7zKIoHfQBrxzkraXk4iCoqCUlJJZOtSgELGm7UhxD/APdVCycKsKipJegClEVVVYD01KrnLE7a2tJmEAJJLOGAs1V0BUefoAI0yT2udhUkJAAwtV8O7ZqOWcj+Iyp20O+8CDwYA6gFyLZN9ombOJFSakEUuK7tQ4bWp94zZs8Amt8hTjrDAY7y9f09/WBrmkV65dSBXzhMre9YakTpYCApIOA2NHG9u+EhnL/aEIE6vtmPJ4Y2faATUBvLyqGPH+YR2hSCU4UsEpY1dy5L2GvHKPSTpb5xiTpdi2rJylIYmxFLBTB2dnZn1jR79CjunECAFVSp0JwqICgrEwAYBzfw0jlZU7CkuxpT+BX3zh2RtJSoL/IkM1gX7xbJa+FDVH4haAt76d2RlbROWtM5UxwtQZmmEY2q9y1AGIA4R0u2kKQrEAVlkgFKWBIO8UuQQ6jbRPM872TJVLkSwACUhIoVeJROMqB/5XtlSkOoWVACykgFNQcBTuM9UhkMQbX1L5ph6YgSk4kYiyjMI3TSYXKCwSzKsWN86xg7cGmNhLJdgdS4pmqmbV42jTnKTgDqtU1OJsQUHyZ1XycWjPWiqTphNAKFKAFBzSlw4bw0pXOljTZGLEWzL3BYOB6AMS+ucZk6aHZBSSkKIzCRStODAfG0doULAgspgQ29hLBQZRZAchjcmMgTCSoJwgEYdWGlLfuI0C6mDANRmbhV+sKqcqJenpk9ukMKqHDkEUta32j2zS7PnU8OA8vUxoFV2+3L4Y84c61I+eUNTE1bLTkaQsE1LC7tzy6QoNYAYfNYjHelNfeCy9nANS5Z/OKzlZC1IgEEl+UVdPH0hn8LDPP3ivcpiQawxbiYslLitb2u/D1iqkW1rxfrzi0sFh6n9vl4iu9HrQ+hhhgSK3S99KH29YGgA6O18nrfr7R5CRyz5GBDpmE5OoDzPCDInlBcglOZFQxsSLjL1hZKVAv16hhTpBu9ONbhQSoUo4chzwajN/ugJ/ZUqd6kBx1JBI4OACDwjY2CaxBD4StDpI3WVnW28lyeHExk7FMD1DEYaPQgpILVegB8+camzqCcBBYgnEGDLTQhvyl2H/kRpGK1G7sMwFYICU/iOhwqdlZOWZxbQtDm17eVk7vdkKSbg0JACkkUs4tRvPH2aZMBIUlIBw4SkknCXa/4hhNc382ts2nFLAKWJJOIUUCQ2lrGtoNJDtE4FA41BOI7oAIJUaFyaGrM2dCIzdvWQSRV/wAxL6jeu1Tf70cnzAsEOanUYgwamnx4x56m3Savb2atvWmcdI50jtW0klyXfP7cIVWYLN4fb0/mKJS5ppGkCxj2Ew7K2Q3Y5C2sMo7NURRJfKhdnLGo4RamPh5vFkL5+sPz9iKciCNQQYVXKIytEhUTGF6en7waUBMXUbqcjWpNeNmGjiEyMIcu58Ia/G75GrMwVm0NbCyQ9L1fne33yiTrVT5hSyCATZ3cKoNbkm51esE7NmuwQzFDC43q8Ki9XubUeMjY55YlgVBw2rOwzucuMaWyBJL1OYNdRSmof9YxTGxLQCCKhxbQM7MQSWYVfKr0IzdvUFKTKAoQVTAHpL8KBlUqYVNQ9rQ4pJKsKc6u9AMgWq5PsQ9hGUCJZKqTCWcGpWXLIS1MKA4fJybgtiNEe05gWS7OSUqUE1dJAUlSqEsQL/mOTxjTA1AClF2LurFXdOn29djbzupY0dtSXcVfMk/LRjbSreITvMxJIuSxD00FuUbZCUoWA09NIWM0gkj5pBpiqUFw3WFkk0I1T5fxDFVJqifxNZzx+PFRMYl9Ax6h/nCCbQQGLC1OZP8AEVUXqa5frGgpjcv8EVxedIPSvHgzC5hdaWOkQWQpk+fvBO+gAN9P1i7cIkjE/nBMRpZvWAlMFl5hoislNWBIzvFmNwdPI0eBLnDFvCnDpDEolqVGQ6ivpAh5Kr+t2s4rlfy9bJJY1ZiBS9hQ+dP2gMmcUng1mPEEQeWpJ8J06aer+cFJvZV53qxUAXpqGY3+PTTKmQFNiQlTqwu9CwYAE2JB1CWNCTGNsI6Fy9TTUsaMwdw9jrGx2dNUEMnEoqxgKBxYVBgHGljQZmMVqNTZlFndKk4cSfE6VNUENQEsQMiCM6OdrSRLS5NcJcA4nKS4p+LW2ROdcnYMOOXgZJL40ENQ1KuKgtq/7jXRnvVApRhPhdNU1wneS6i7hIe1jzgLLUVJLkMBloKdSKvCHaJcltTXma9Wy9o0No2h0rJooMUsX5Wq1rxkKXTrG/LFLyziN/3+Bo1uy+zFTVAJDPR2JcsS1jkD5QhsmykqZINaa1z6x9P7C2REqVVwMyCRY4kv13XGYDthMNqkaX0t9CJIJXvAE4XOFzhTckFiCSXD1S35o6javoVEzD/poKZfdslJIZiHuC+8a8o4H6g+sVPgQcKAKBIbhX5zjPk/XM63elNOJ52hgruu0P6fyglSVYSV4ylQUUkKLEBMsglrh8ZvaOA+rPpP+3G8xU7lQxHdGEEUS4cYiKNu1MA2n6vmqJdZLWLkG4rDHaPb42iSUTVF2/xsSN7mA/LJyaGxr9McXtmyqCyohhUgMwDsGABIAa0LylMrhnxjue3eynSW1qaAks70yO8b5nSOHCa1y+1ni3RjR2YuCzWL5UNutbaxp9mLJSCDuowvxqw9qXtGHKm0Z6W+/pGl2akBqmrAh2BqCHDsa19rxj01G9M2kpBCQCQF4Q7OqZiwNTdYKQK2hOXPEx0lSwDQKoKDCA12o0D2lYC03JWwUT4UpTUXDbxUkZesTNnKUouCgNvFsxUJvVgQKadIySO1zyKqKTvEBm8IO65fduKGzUNXjFUl64gAo4iOdfYAfzGnPZqMoklOI0YuQ9Aa0TzJvnGdMlf5EAPhFbXpkP8Ar5xqCl5yFt+EAWfm7+pv6wvNU1uWmWQ+8P7XMDtpfjb2+8KFdQNaxqAPAwqxLPyiEDjS36/eImEGnHPhyy/SKTBx9G+XhC5mc6QpNLnODqo/HL0iqA9TQawpZEvjzhjuE6K8/wB4DVjhETgVp7fpAlJ8wPTgY8gZxAlu/WK4NMqwoaemga36fDEygQXFcx94hCyRyMXA8qDlz9IEk7Qd1wLsesNFQIBz4U5+d24CEwlnxDQsTWl84YTJBNH1r1AB4VgJ6Rs6VCqUlVnbrX2aHNlmKSkG4BB8VbFINRWlHzZrxmhag6XcFqvUFJ0OXhjYkTd0pILgKo2QsOIq1PcRmtGUqSoEbwUlylyzKqQARoR0brBp23MwwqJSRQYSpqpIAGdWa3vGdIQQmiwoKpvCosKmpyNdSINP2gkK/Col3AtizIzAcX0jMTP25YJNmo17Np5RnoNev3h7bl1I6Hpd9IziaxuM10f08gFTEs+L1ev/AKkeUdR2/wBpd3LEu7fizNM3q4fjUvmw5L6ZU8xNxk9tTc8/OH/rNZMw8VH3i6eOfMwrUfbSN3s36T2menFLlqKXvQDzLQ12Ts8vZZQnTUhS1EYEvfMktlwztrHcfS31H2nMQTLklSHp/j3RoEmlBZso1KzXzbtT6c2iSHmS1pGpBbz8oytnmlK0ksWr14x9K+qvqLtCUo/3CFBCgzFDJZiaZOOFY47tLsxK5AnyrknEHDg1IfgRFanVSNoTO2aYT4ky8TgA0TUjzN+fGPm+3K3jxvweOw+mZ3/xp1WJQ3moH3Ajje0hvGMxqoQb8Y1dhrhoTUvY1cMakOwekYqF8WFY2uzUk4q7t2zDUocqv6awelDkpSyN5iSwVQsGGT33mAzYjpSfMNMaTWjG2ZJ9T8IipnGjBWpUGGHUA208oHtW0KVUAhwPKmfTJripjBIzJwsSAQxwjzJbRvcGFJk4kvWvSgJzN7C2sGUcNA6EksVJN2AxM3l60hcS04iq41UXOeuV/QxuAtNVQEc+YozcHb2gSJhrul9euXzKCrO+Go5fgwFAPaPVJLHJvvyjTKgD0yFzx4RWYG1fU8oIaAu3lyFhAjOegS5A9bPCnphFAa/P5gcupLmnzKJQHDm+mkeUA/vEhFLGXSPd9/t9RA8PH5xi2A6nyiSqCkHUeoi81Qu3xqwCdJY6fMoKlIIqfjNEhEjMV0yggmANcHT9+X2hYJILEvT0+CLSy9vPURI1PXi0IFQddRFiggYktUuxs97vQ094EiY1xeCldGBqKivoICNJWFObNe9OObmlofCgwNA3QhiMqG4hNChQ7uJg7Bq1Zjz11hrGgpxUbyvlw+1oxWl5Epi4oxcB6MWfmKny4Q2oJqcR4/YEHqPhhfv28dGZ29/f1j3ePRVG9tTqeMZJPaziLtkz6iheEFmsP7SWzoKD9DGdMIf946eWa2fptbLa4/d6ekP9uz8U5Ojprq7F/WMfsRbLD34ZwftSae9B0I9GEXVx0naygdpJIChKEtEtGRWobr8KEmO8/pzOxzlBSpi1lJdQmYEbpbDLlipQkuMVndhHzWdtpMxSuKFde6Wl/OPoX9NsHfS64XdKQWqUy9CaskgA3bK5hgsIfXzf3C0oxklSQqWZveJmABykuykKYKZ3BDsbxzHZJShU5ALy1SiocikqHqBG79UbQFTpkwMGmEAMzEKJLCoG9WlyAdX5Je0sZjWEpuhdvQxVSC9hzsEiY5NUEU/5oFuLt1jmNuLqNKO3DpGz2XNaStyA4bqSGPp7Rh7Sp1K0r1gn1cRJUfnCNrZSybsTRi4cn3HLIRjySKOP5jV2YGldPQ+r0g9GDTJ7Bg4YYq0Sq5AdzWrtw5PWXLAbAlqnEbvmqpzMVWUkCpwu500xaEU8g8eQtn3nCQpwLqUp0g8mJFb4YzCBMSxJfwJ5Xz9BCO0AuSGawP8Axcdak+UEnSUhqFrlRWWamHMemkBXdiRqwS1KAP11jUAJIDk1PDzf1+ZVTMYni5PzziyySPlRf7+hiFA4Q99PtGgCt15RAls4FdXg2Ggs/wAtpBAkC/w6vyh0FQrIkPm2tm6RDavT4IlVbfHNfeIWaGJImq1+aRLnURTCo1NIN3R1PpCFZkzEC+T58dIBIXkYlvmkewpfPpEhpS/nnEzVJGdL/v6xAlginnx1g5cs2V4CXSom1vn7QzLs5uOOrPTnWKqlYqGjPa3OCypFXetPbgIKUpCdb5OeRBHI/MiSV7zlCfE1a0INWzPu5gglC7h/bWGN3nlUCxy5UjNKveMMKTxt7HozceMHCnw3diRVqtZxk8exIaqUn+GrE9+OmmUZxrSpl6ClmHy0JzkqthND73r0EaK59NYEnaTk3lGozQdg2dZVQE9Ca9I0dv7OmrIOGvUekG2Ha1GhJ6U8yLxobOpRWACW506xroD2PsOctt5AdvMENciOw7M/p1MWiWqdtCkB2QlEt1qKkigdTCieMLIRhUhIwKCgC5QqzlJAOKpommEZV0+p/SKEqlBQJpRsSiBT8qiQNaQxa+e9s/01myk7u1JUkZGWQa1/Oaxx21fTE9IWAcRIA8JDBLCvT3j9GbcgBBo/C3tHyv6l2yqglIAt+LKv4gdTYxYtfPFdiTkSwCzHprm9YwpvZSwainAUjqNrnOS4S9XoBwa0ZO0z1WekCIy9gUKhgeIh6Xsp/MTfU0zbSFe+UMyIINoVmX+cozZTKbRKc+Xl94BOMzCQkMaZjIl6+UR/c8IqraHu/Uv6GD+TrMnyaurERlYMza2FBQR7vA9Qz2s5GR+aQ1Mm6ew+0Cocw8aZLnoefSkLTFLLtqPOHVybW8hWKFHlCiSnByJbTPOCYhYuYMqWGsOsQEDj85wgtxFgbftEgOMm1hkyf4gZ2d8z9hEgQxt8/SL4zxiO7FgYv3B4+kSFITkwEexDhw4esKGYYriixG8QFvnnEd6IViYsRjvosmafjQsIIIkYCyYIiAog6BBSMkxcmKoiSIyQlmKBXP5wgizd/lv1i6C5ZDkkt+L0SLvx4xuMmuylVZupjeWO5QmZvKWvwpABAD4SpSjlQgNWj0YEp9lyMIPehQZgQGxAnwpJsl63FNIv2vP71aCGwpThQPFgSMZUkkAFRdSlE0D5AMkSa/8AfqTOUzeEEE4l3HhxLUXAZqkn1j6P/T3bp0zEPwlgSQKM9rUJelWfKsfJNmlqIbEzgtnhIBCXdtNW9o+nfRO0FKQiWoiYQlyapKgUuGdw4Ja7akBiwvoW2SxhOp5nVqR8k+qNnSkqbeLl2FnrUZR9ZQZzb2Dm59sP3j519ZS5aQrE5Z1bpFXJo6nIzdw1PKxPnK0itXry1BFuVOcZe1Ivwvn6gRq7bNQosEYWpVnJDeMWelwAKmgoBl7WCRUODmSBxLGAE97gw6RCOcDKKlsuNfaPJOtIkIqBLgihA1iAl1mAKMHmphdUIQZh1MR/cGKqihiQo2gxP9xC5iIUa78fzFu9hIx4GLEdEzWCd4NfSM7GYJjgxAmPCJMehSRFhFRFhEkiCAQMCLogQ6IOmFUGGQCKQEZCovivA0xpbNsG4ZkwhKQaJUWK2xOBm4KSOZEUQWw7CqYXIwoHiUp0pAAu5pUsKZnSL7bt4DJkYUJsCyTNUUfiJSKYi9qWuyiUu0NrK/zYQd1yQEvVhVrOK8YQFT+ukIauzSEl2JxBVA10MCTZgqqaFQz6sbJPID6sK3wtQEMxD+1RaFdmlLSG3k4nAbk1tHo+bGuYNsyKipvYtSpBGWVYk1ezp6gpxiIzAZTgBzfr6aCPo30dtyCtJ8GQGBRUHUnBiUAxCkg8d29C/wAzSCmtbgWYsXD0qHdulo7/APp+palHeCAMKi5AOEgpI3k3NQ9DQgEZMT68VOm1CMyx5e8fOPq9apZKQkrLuWdIAUKhRKiAABcVdmZ2P0pdBb1/WPmX1T3BmHFMWACohkbpqy3W4NHTrUAkKhThO0Nk7sut8H/ZRIJegUxTcOGsahxGPtSDiAxM7Nut4hq5/MaAZmNXtFQSpQClMzMGS9QCCGcUAu5rzjHnzQTvKS1qtmFAfh9QPKsAJTP/AASqmTcCCC1bFxpYvAE1ubcYPNnpd8CWOEuQSaD8zvXQNYXvAe8rRsxkRx50JYwUrKS1iCDo/lAlCCA086xCi/w/PhgRZcLqhicGNYXXEgVRQwQwMwpWIJixisKRERJisSeMWirReEKRIirxYQJYR6Ij0RXBgkDSIKmWSPYepgQktOkaEjZb41BLZXPl01zEBMoSwK4ipINLVfFS9CGrfg0UVOJJplXgBb7j+Ik1f/6CJcsploGI/jUAVBsPhTVn3h1DMxdVc9SigKKiDZy4Tm2F6DlCso+F735C5+cYutNMRrQs44v8MGkFYc04ef2i2zywKqZj8F+MUmKFQM4tKJ4v7Z9IYDwmlg6rWw3bESWLWdReDbGtRbCslTgFNN9KQklNQQasGIyqDaE0aO2dKE2oDln0AhzZJVcOHeYlqOwqQUqo1OlKZwht9mMliVKBDggb2Gh3hhNR4ndmAoVUA7LsSY6gmVJUcX4icIuDjZSgLHK7NmY47syWApOMEKCSpLEhZCQaqKSS2rMQH5x2n0rs87E+AAEy3DpKWW6lzEiySAyMFCSlQLAF2J9S2QlSEkl6CoNDSpBFwTxZvXlfrReCW4XKCq0KXozlgHcsDQsN4bwau72UvdBBSUBLUL1SGWGcgNSxYGnPF+rkAsAo0TiMsApJxKoozAoBISynAqylMFEsUvkvbqVhSipA3CCxSQAoBgSQGUN8HQtlGGgI3QrCAL7y3zPiqRnr1y67tWVMIulKJiSySpXeKUZmIjH4JpuAVlmUtkg35vbZMooSuxXhYjDV9zDgQ5xnAVYnthzUwLA5+ftCStgnAkEgmpCgDdOQo1D5w3Pl4SxACknCRW6QLpNRZub5NBNwpUlABKXIXVlBNd5N2LZWd7AwLbCnFupwpIcB1FgBmDV9b8zeBBJVHlcr24jWLoUC/LPViQ1KCw6jKwlro3zp5+cZKk0n7XfhQwuseWX6esFUA12MCJ0+PSFBKgZgqzrAzElTFWiTFTCno8Y9FSYk8YvA4vCFXiQYgiPARJMSDEYYslMCSmH+6IAFA41u7qCtbfbquuW1MxHlLNePwD384ispXT+ItKUyTmdIEDBGpAhpN/c8bhvmkHmTywGmdtGbWFZa3JAy+faGQLA3UQBzUQBGSWFKkQUDduMRs1ciSPb16yEFsVKKFK1uSDwpF5M0Ogs4IYh8NlFNwNE3a5eNQJVsxc1Ulj4lBixtuPehz4RtbGpKApScKUFS5bKUcQUEEgqBTUKBwgMGuaAk5G0BWIEEAGw0AdqgBzxZ3hrbJqjMTKxHESX/AClCt9Ae7uqY5bQ3JhDruw5yaqYImhRcnCAhBC/8gKyUEHHQqWVNLcbpCT2PZW2oUwxTDUJdgsJS6lFAwvhSVofvBcpSEkMI+c7DtVVLUSoS+7DVT/lT3pQshKhi3UKOJ0lyA2F47r6dnlQRMFEqdSQCQcRUkTVKNR4iWSxBFVYlM2onb7JIlFCSqr4gkrZ94b4BUMTUZswkXhbtTZsTkYQpmSlTipLK/wAmFTFl0GHUUcmM6Zs86ZMCJE0SiWLqSZgwpQpOEoCk4jRRxE1diLEH23aCE4X/AMgJJWQ7sneAS7JFiw6vnJyHavY4VMSooWjBiAWFAJVuzK4iAQ2MhRLeNgVMW4ntnYZaQUpw4U4qtUuGZSat4GFQA4NXJj6R2oFLO+RhThCgB4lK8CyDmMBLUFRSkcN9VdokTFSl0WVqxgMpFEuCHAJOrs+ogoc0Nl/Ew/4lSXuzFlBQpqxgM4pdwKflrQPYEuR68XLwfbV4FAJAomWRQsDSYSASQXUbFxw1UWghRBL3ejemTwFX5/EQk9PXpErS3X4IlnBOmXkICEVG1f509ICo/tBOFPgiCHiRcxBPz94utMCAJOUSQoRRoupMRhhSpiDFimIKTEFII8VaLQ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data:image/jpeg;base64,/9j/4AAQSkZJRgABAQAAAQABAAD/2wCEAAkGBxMTEhUUExQVFhQVGBgaGBgYGBcYGhgYFxcYGBYXGBcaHiggGh8lHBgYITEhJSkrLi4uGiEzODMsNyotLisBCgoKDgwOFw8PFCwkHBwsLCwsLCwsLCwsLCwsLCwsLCwsLCwsLCwsLCwsLCwsLCwsLCwsLCwsLCwsLCwsLCwsLP/AABEIAL4BCQMBIgACEQEDEQH/xAAcAAACAwEBAQEAAAAAAAAAAAADBAECBQYABwj/xAA9EAABAgQDBQcCBQMEAgMBAAABAhEAAyExEkFRBCJhcYEFEzKRobHwBsFCUtHh8QcUIzNicpKCoiRDYxX/xAAXAQEBAQEAAAAAAAAAAAAAAAABAAID/8QAGxEBAQEBAQEBAQAAAAAAAAAAAAERQQIxIRL/2gAMAwEAAhEDEQA/APj6ZrpD5H4YJLRU/KVgSUfM+HWDSsuXz3gIPd1Kas/panp5Q7MulQrvdCHp6QCYihVmkN116UiZCiRy/T9veBH9o3gTUPXWjEdf51huVKOJLcX6gJqYRlIUU43oasdGZ+IKh6w9JW9XL1pra2vzSBFVJKVhgcAd7DMEgdU/aNAkKwByCpTUBdwHs2hufakU2LYe8USSp8aXFgnxhQD2qB6wLstRxY0rcJmshFQ6goJQ5GoLNnqYU0MGJRCSe7QrAT/+hYBKWtvM51YCJ2RSiRhBVgDzFYSxUnelo1LLxEgfhpkBGt2V2YjaETgVNMVLSEzASd1sJJD1AJcg1gGwS1UAKu8Cil0nIFLYgdSSQc4C2exNgKFE75SsVcgkKJGEU8N9b1g+zKmGbjDlgGQ7MMRSkZJDsk1P5xkGDsUxExIZSgSlaik4kuwQUhObB94jjW737HkkLmykrBKFYsRoQkpBSTiLJDcvCeMSa4kzFbxQHFEhgQAlCd5hXCCCztYBgBUGx/TG1bRPAOJSUoQcSqJAbCGBZ7Va5BeOj7EJFFrQMTpSVIUETDhQ2JROYUodCwjp9q2wy1FbSxg3VFSinFLZKgoHDTCce7UCtbwz8Ws/ZPotAG8sngLcmMOD6Sk8fT9IfkdqoUopSyiwKcKknEDpX9oKvtBKQSrca+IgEVzYt+sa0aypn0hIIIrXlqD9o57tr6JmSx3myqdSfwH8STRSWsQQSGOTx2SO1EqZs8nY3uQ1LXsdYqvtD/KmWxDpJNrApF+ZAYa1uItWvnPaewThLlIROmh5uFMklwrAGU3eAqRhCleEkMMRAqRj/UEoS5rzMMuUCneSHcp3DjAADYcIqMLO4At9C+qxilpUmWqZMlzErSlNAVOJe8bBO8XBoXL6jke1JJMwziFLCUoShqywtzjKBZ8RCQXNxUEUynKfUBwTgcSQnCcIr/8AWoqdTXq7nUHrlrkF8KTiCCoS1FgRMdCJYLNiSnGlTl3wn8sUVP7tS1zBuzSpS0O7lSRiQS4Ck0AejuxzaNlKEolmYo92VKmJ3TVIxolJUAzFQE5QozqEUTH2GYlKXAuVJmYU+AhsIbIVNeBo8MEDo7G5OJgovz8T8Twgv07vLWFjEJmNJJrUb7l62Cr08T0eB9oqwTQQAQlQBauJIfA+rAOL0a8SZ21IGN8y9NQXwu3L0EUx1NLMX8gRwofQx6UXIUohiPNianQVMR3fR7AjpbyiQc9ZBUK2YN1f0f0gStnYAuzdaM5+0eUh3D5v5Bj6kecWK3DZGh6/xEglKL+btlZvWBq16D1eCm3X9PnWKks2oDD0iSas8DUp2rSgiiph6CIUC+dqQp4V+feC4TpHpafnK8XwnWIKoNYKhFL1cdNfaFw4J+Z5wZXoT6iIiqsoDOp5/wANESZRJplQjlmOYMQnMfK1+c4IhJoRn7i46j7QI1sagZdMgAeG8/3gjYVKbirSrYvcN5QlLlNW1QDlRjxh3Z9ner0L3NAcP8iAmtlUULZ7iosSwa2Zcl21EG7P2QyTiSCUuMYGE+EKws+igKtnzgC9oxISa4krSC9HQJayQ1ql/tGzKxFKCHcYiGrU4kFrv+a3nRpD9jbT3EpKwQf9RWE03CsEtmzqFfSsaicKEoGFOJkirkOMLTAwZLFKRi5PpHOzlnZ14pjKlFZQUhIookKca4VS0qAbItW25KmDEVgYxiWApLEsZgS5SngpKixFrQJTZpEsEESygl0fiYVqSE0UQpwaZ4Wakdt2DIliYSQAcIChgfcCj+K5BxM5NgOQw09kpRNlrC1hSZilhRClBQmmYsyyLOBUPZi166EzaglR3kkIJKVBJTU4kzEsXq7ktdxSjwpu7TtxSSCAChykhRFClW6cIJo4dwRUMA1Odn/UDpTgX/pq8QIdLJIAcmhqzgi5Y1eMrbO18SsQOJi1ahmSTTThwYNHPbZtasTnEymo+IMp7E1A0bXWIOo2ntpS3BcKDUCUMWJd3FUkK1BpeKSfqSaggheFFwlEtJBoXZ1sK/lGKtmAjiFz1gsSVJP5VNQgEO4La2BiEqqTRL5VOI5OxHWsaGO+lfVkxaqKBo7qUq9AWGFRQbWy5Qxt31V3eAqmYXUdVBwkhy9gHBs+gqW+e/3SQ2LAGo6UqSS2pRl1MRK/zLG7hTdRxLJKRVhjNnqeTxJ9O7Enyp5G0bRLIJViQmaUqGIHEJh3Syg9HAu9WDW7e2qWju3WBjV3aBvECZMG6MLkISGqwAGKnijkdi2wTVvLJZJSSUksXC9wqW2daMzC+bsmclcuYlCUrmTTKViCSd0uAoDFhcBxRVQliC8BIzuxETUzKqC2SZk2YCEoLzFrIllKTWWMakqtjAFVOOe29JQBMQr/AFgZZkq/AhG5LSA2Utkkm7k5mOm7c7YxJXJeZOWs95Owks7BaUkOGQCsKw0JZKT4N7PV2XN2hapi2QMSVJCQ4DEMhKuZNCTXKLUBsvZ7S0iYd5QSpVfw7xBOFnU4bpxhDtCQyycOFs8ICcsRSNGZNmZHWOi2vZ5hlmZJIcS5jS0GgUJgCiSc0kGhtXgIxpUlUtJKnJWXSXcuwBprugcwWoYyWPJ2MJRvFqqatk5hIGd7/hMKz00AGZANmGIWDcPflGtNQ1DQuA/ABLOzj8Vhrnnn7cgMkJtUDUtYkk60hRRQcAA053prAlSmVhBoBfQ2MRMNqu1252A6wQy2d76aDOEF5or5v80tAjdz0+eUFWnMinPUUiiQ7PUnTKFK4R84tFpic/lolSg50FomaqjdIggUA1b56xDDUen6wtNTF+54xJcTXNbt6wQnW1+WsCNeT0gksZPfXWIvIJctXLiGEN7PNyOo8zr5esATK3qX06ftBJaAW9Rm9acnECOAPu1CgL/mSCaPwvBtnlm1noXoxJoH0r/7HSFUApUCS7HrS9TwccaQeRMKycaaa1DgE0JyILcaxmmGJbpAxA0Gl3LU/wCp/wCwjc2CeUqwl0gNp4VKwukkmzhzy5RlbOXAxFyQRxBTcga2pGskFt0AlwL66FV6UbygabEmWmYFBSWdnGGxG8cJPhLJVWlCDRoLsGwqQpctKiqTvKwDDiCwccvCqwAULkWdr0HKAmSlhQxkqDAYQSyQgYSaZM5ehOsM7bsJSsLSCCKhiXOJZKgcRYA4goAg1ajUilWNUKJR3ZSlAVVjiVVAwg7zKIoHfQBrxzkraXk4iCoqCUlJJZOtSgELGm7UhxD/APdVCycKsKipJegClEVVVYD01KrnLE7a2tJmEAJJLOGAs1V0BUefoAI0yT2udhUkJAAwtV8O7ZqOWcj+Iyp20O+8CDwYA6gFyLZN9ombOJFSakEUuK7tQ4bWp94zZs8Amt8hTjrDAY7y9f09/WBrmkV65dSBXzhMre9YakTpYCApIOA2NHG9u+EhnL/aEIE6vtmPJ4Y2faATUBvLyqGPH+YR2hSCU4UsEpY1dy5L2GvHKPSTpb5xiTpdi2rJylIYmxFLBTB2dnZn1jR79CjunECAFVSp0JwqICgrEwAYBzfw0jlZU7CkuxpT+BX3zh2RtJSoL/IkM1gX7xbJa+FDVH4haAt76d2RlbROWtM5UxwtQZmmEY2q9y1AGIA4R0u2kKQrEAVlkgFKWBIO8UuQQ6jbRPM872TJVLkSwACUhIoVeJROMqB/5XtlSkOoWVACykgFNQcBTuM9UhkMQbX1L5ph6YgSk4kYiyjMI3TSYXKCwSzKsWN86xg7cGmNhLJdgdS4pmqmbV42jTnKTgDqtU1OJsQUHyZ1XycWjPWiqTphNAKFKAFBzSlw4bw0pXOljTZGLEWzL3BYOB6AMS+ucZk6aHZBSSkKIzCRStODAfG0doULAgspgQ29hLBQZRZAchjcmMgTCSoJwgEYdWGlLfuI0C6mDANRmbhV+sKqcqJenpk9ukMKqHDkEUta32j2zS7PnU8OA8vUxoFV2+3L4Y84c61I+eUNTE1bLTkaQsE1LC7tzy6QoNYAYfNYjHelNfeCy9nANS5Z/OKzlZC1IgEEl+UVdPH0hn8LDPP3ivcpiQawxbiYslLitb2u/D1iqkW1rxfrzi0sFh6n9vl4iu9HrQ+hhhgSK3S99KH29YGgA6O18nrfr7R5CRyz5GBDpmE5OoDzPCDInlBcglOZFQxsSLjL1hZKVAv16hhTpBu9ONbhQSoUo4chzwajN/ugJ/ZUqd6kBx1JBI4OACDwjY2CaxBD4StDpI3WVnW28lyeHExk7FMD1DEYaPQgpILVegB8+camzqCcBBYgnEGDLTQhvyl2H/kRpGK1G7sMwFYICU/iOhwqdlZOWZxbQtDm17eVk7vdkKSbg0JACkkUs4tRvPH2aZMBIUlIBw4SkknCXa/4hhNc382ts2nFLAKWJJOIUUCQ2lrGtoNJDtE4FA41BOI7oAIJUaFyaGrM2dCIzdvWQSRV/wAxL6jeu1Tf70cnzAsEOanUYgwamnx4x56m3Savb2atvWmcdI50jtW0klyXfP7cIVWYLN4fb0/mKJS5ppGkCxj2Ew7K2Q3Y5C2sMo7NURRJfKhdnLGo4RamPh5vFkL5+sPz9iKciCNQQYVXKIytEhUTGF6en7waUBMXUbqcjWpNeNmGjiEyMIcu58Ia/G75GrMwVm0NbCyQ9L1fne33yiTrVT5hSyCATZ3cKoNbkm51esE7NmuwQzFDC43q8Ki9XubUeMjY55YlgVBw2rOwzucuMaWyBJL1OYNdRSmof9YxTGxLQCCKhxbQM7MQSWYVfKr0IzdvUFKTKAoQVTAHpL8KBlUqYVNQ9rQ4pJKsKc6u9AMgWq5PsQ9hGUCJZKqTCWcGpWXLIS1MKA4fJybgtiNEe05gWS7OSUqUE1dJAUlSqEsQL/mOTxjTA1AClF2LurFXdOn29djbzupY0dtSXcVfMk/LRjbSreITvMxJIuSxD00FuUbZCUoWA09NIWM0gkj5pBpiqUFw3WFkk0I1T5fxDFVJqifxNZzx+PFRMYl9Ax6h/nCCbQQGLC1OZP8AEVUXqa5frGgpjcv8EVxedIPSvHgzC5hdaWOkQWQpk+fvBO+gAN9P1i7cIkjE/nBMRpZvWAlMFl5hoislNWBIzvFmNwdPI0eBLnDFvCnDpDEolqVGQ6ivpAh5Kr+t2s4rlfy9bJJY1ZiBS9hQ+dP2gMmcUng1mPEEQeWpJ8J06aer+cFJvZV53qxUAXpqGY3+PTTKmQFNiQlTqwu9CwYAE2JB1CWNCTGNsI6Fy9TTUsaMwdw9jrGx2dNUEMnEoqxgKBxYVBgHGljQZmMVqNTZlFndKk4cSfE6VNUENQEsQMiCM6OdrSRLS5NcJcA4nKS4p+LW2ROdcnYMOOXgZJL40ENQ1KuKgtq/7jXRnvVApRhPhdNU1wneS6i7hIe1jzgLLUVJLkMBloKdSKvCHaJcltTXma9Wy9o0No2h0rJooMUsX5Wq1rxkKXTrG/LFLyziN/3+Bo1uy+zFTVAJDPR2JcsS1jkD5QhsmykqZINaa1z6x9P7C2REqVVwMyCRY4kv13XGYDthMNqkaX0t9CJIJXvAE4XOFzhTckFiCSXD1S35o6javoVEzD/poKZfdslJIZiHuC+8a8o4H6g+sVPgQcKAKBIbhX5zjPk/XM63elNOJ52hgruu0P6fyglSVYSV4ylQUUkKLEBMsglrh8ZvaOA+rPpP+3G8xU7lQxHdGEEUS4cYiKNu1MA2n6vmqJdZLWLkG4rDHaPb42iSUTVF2/xsSN7mA/LJyaGxr9McXtmyqCyohhUgMwDsGABIAa0LylMrhnxjue3eynSW1qaAks70yO8b5nSOHCa1y+1ni3RjR2YuCzWL5UNutbaxp9mLJSCDuowvxqw9qXtGHKm0Z6W+/pGl2akBqmrAh2BqCHDsa19rxj01G9M2kpBCQCQF4Q7OqZiwNTdYKQK2hOXPEx0lSwDQKoKDCA12o0D2lYC03JWwUT4UpTUXDbxUkZesTNnKUouCgNvFsxUJvVgQKadIySO1zyKqKTvEBm8IO65fduKGzUNXjFUl64gAo4iOdfYAfzGnPZqMoklOI0YuQ9Aa0TzJvnGdMlf5EAPhFbXpkP8Ar5xqCl5yFt+EAWfm7+pv6wvNU1uWmWQ+8P7XMDtpfjb2+8KFdQNaxqAPAwqxLPyiEDjS36/eImEGnHPhyy/SKTBx9G+XhC5mc6QpNLnODqo/HL0iqA9TQawpZEvjzhjuE6K8/wB4DVjhETgVp7fpAlJ8wPTgY8gZxAlu/WK4NMqwoaemga36fDEygQXFcx94hCyRyMXA8qDlz9IEk7Qd1wLsesNFQIBz4U5+d24CEwlnxDQsTWl84YTJBNH1r1AB4VgJ6Rs6VCqUlVnbrX2aHNlmKSkG4BB8VbFINRWlHzZrxmhag6XcFqvUFJ0OXhjYkTd0pILgKo2QsOIq1PcRmtGUqSoEbwUlylyzKqQARoR0brBp23MwwqJSRQYSpqpIAGdWa3vGdIQQmiwoKpvCosKmpyNdSINP2gkK/Col3AtizIzAcX0jMTP25YJNmo17Np5RnoNev3h7bl1I6Hpd9IziaxuM10f08gFTEs+L1ev/AKkeUdR2/wBpd3LEu7fizNM3q4fjUvmw5L6ZU8xNxk9tTc8/OH/rNZMw8VH3i6eOfMwrUfbSN3s36T2menFLlqKXvQDzLQ12Ts8vZZQnTUhS1EYEvfMktlwztrHcfS31H2nMQTLklSHp/j3RoEmlBZso1KzXzbtT6c2iSHmS1pGpBbz8oytnmlK0ksWr14x9K+qvqLtCUo/3CFBCgzFDJZiaZOOFY47tLsxK5AnyrknEHDg1IfgRFanVSNoTO2aYT4ky8TgA0TUjzN+fGPm+3K3jxvweOw+mZ3/xp1WJQ3moH3Ajje0hvGMxqoQb8Y1dhrhoTUvY1cMakOwekYqF8WFY2uzUk4q7t2zDUocqv6awelDkpSyN5iSwVQsGGT33mAzYjpSfMNMaTWjG2ZJ9T8IipnGjBWpUGGHUA208oHtW0KVUAhwPKmfTJripjBIzJwsSAQxwjzJbRvcGFJk4kvWvSgJzN7C2sGUcNA6EksVJN2AxM3l60hcS04iq41UXOeuV/QxuAtNVQEc+YozcHb2gSJhrul9euXzKCrO+Go5fgwFAPaPVJLHJvvyjTKgD0yFzx4RWYG1fU8oIaAu3lyFhAjOegS5A9bPCnphFAa/P5gcupLmnzKJQHDm+mkeUA/vEhFLGXSPd9/t9RA8PH5xi2A6nyiSqCkHUeoi81Qu3xqwCdJY6fMoKlIIqfjNEhEjMV0yggmANcHT9+X2hYJILEvT0+CLSy9vPURI1PXi0IFQddRFiggYktUuxs97vQ094EiY1xeCldGBqKivoICNJWFObNe9OObmlofCgwNA3QhiMqG4hNChQ7uJg7Bq1Zjz11hrGgpxUbyvlw+1oxWl5Epi4oxcB6MWfmKny4Q2oJqcR4/YEHqPhhfv28dGZ29/f1j3ePRVG9tTqeMZJPaziLtkz6iheEFmsP7SWzoKD9DGdMIf946eWa2fptbLa4/d6ekP9uz8U5Ojprq7F/WMfsRbLD34ZwftSae9B0I9GEXVx0naygdpJIChKEtEtGRWobr8KEmO8/pzOxzlBSpi1lJdQmYEbpbDLlipQkuMVndhHzWdtpMxSuKFde6Wl/OPoX9NsHfS64XdKQWqUy9CaskgA3bK5hgsIfXzf3C0oxklSQqWZveJmABykuykKYKZ3BDsbxzHZJShU5ALy1SiocikqHqBG79UbQFTpkwMGmEAMzEKJLCoG9WlyAdX5Je0sZjWEpuhdvQxVSC9hzsEiY5NUEU/5oFuLt1jmNuLqNKO3DpGz2XNaStyA4bqSGPp7Rh7Sp1K0r1gn1cRJUfnCNrZSybsTRi4cn3HLIRjySKOP5jV2YGldPQ+r0g9GDTJ7Bg4YYq0Sq5AdzWrtw5PWXLAbAlqnEbvmqpzMVWUkCpwu500xaEU8g8eQtn3nCQpwLqUp0g8mJFb4YzCBMSxJfwJ5Xz9BCO0AuSGawP8Axcdak+UEnSUhqFrlRWWamHMemkBXdiRqwS1KAP11jUAJIDk1PDzf1+ZVTMYni5PzziyySPlRf7+hiFA4Q99PtGgCt15RAls4FdXg2Ggs/wAtpBAkC/w6vyh0FQrIkPm2tm6RDavT4IlVbfHNfeIWaGJImq1+aRLnURTCo1NIN3R1PpCFZkzEC+T58dIBIXkYlvmkewpfPpEhpS/nnEzVJGdL/v6xAlginnx1g5cs2V4CXSom1vn7QzLs5uOOrPTnWKqlYqGjPa3OCypFXetPbgIKUpCdb5OeRBHI/MiSV7zlCfE1a0INWzPu5gglC7h/bWGN3nlUCxy5UjNKveMMKTxt7HozceMHCnw3diRVqtZxk8exIaqUn+GrE9+OmmUZxrSpl6ClmHy0JzkqthND73r0EaK59NYEnaTk3lGozQdg2dZVQE9Ca9I0dv7OmrIOGvUekG2Ha1GhJ6U8yLxobOpRWACW506xroD2PsOctt5AdvMENciOw7M/p1MWiWqdtCkB2QlEt1qKkigdTCieMLIRhUhIwKCgC5QqzlJAOKpommEZV0+p/SKEqlBQJpRsSiBT8qiQNaQxa+e9s/01myk7u1JUkZGWQa1/Oaxx21fTE9IWAcRIA8JDBLCvT3j9GbcgBBo/C3tHyv6l2yqglIAt+LKv4gdTYxYtfPFdiTkSwCzHprm9YwpvZSwainAUjqNrnOS4S9XoBwa0ZO0z1WekCIy9gUKhgeIh6Xsp/MTfU0zbSFe+UMyIINoVmX+cozZTKbRKc+Xl94BOMzCQkMaZjIl6+UR/c8IqraHu/Uv6GD+TrMnyaurERlYMza2FBQR7vA9Qz2s5GR+aQ1Mm6ew+0Cocw8aZLnoefSkLTFLLtqPOHVybW8hWKFHlCiSnByJbTPOCYhYuYMqWGsOsQEDj85wgtxFgbftEgOMm1hkyf4gZ2d8z9hEgQxt8/SL4zxiO7FgYv3B4+kSFITkwEexDhw4esKGYYriixG8QFvnnEd6IViYsRjvosmafjQsIIIkYCyYIiAog6BBSMkxcmKoiSIyQlmKBXP5wgizd/lv1i6C5ZDkkt+L0SLvx4xuMmuylVZupjeWO5QmZvKWvwpABAD4SpSjlQgNWj0YEp9lyMIPehQZgQGxAnwpJsl63FNIv2vP71aCGwpThQPFgSMZUkkAFRdSlE0D5AMkSa/8AfqTOUzeEEE4l3HhxLUXAZqkn1j6P/T3bp0zEPwlgSQKM9rUJelWfKsfJNmlqIbEzgtnhIBCXdtNW9o+nfRO0FKQiWoiYQlyapKgUuGdw4Ja7akBiwvoW2SxhOp5nVqR8k+qNnSkqbeLl2FnrUZR9ZQZzb2Dm59sP3j519ZS5aQrE5Z1bpFXJo6nIzdw1PKxPnK0itXry1BFuVOcZe1Ivwvn6gRq7bNQosEYWpVnJDeMWelwAKmgoBl7WCRUODmSBxLGAE97gw6RCOcDKKlsuNfaPJOtIkIqBLgihA1iAl1mAKMHmphdUIQZh1MR/cGKqihiQo2gxP9xC5iIUa78fzFu9hIx4GLEdEzWCd4NfSM7GYJjgxAmPCJMehSRFhFRFhEkiCAQMCLogQ6IOmFUGGQCKQEZCovivA0xpbNsG4ZkwhKQaJUWK2xOBm4KSOZEUQWw7CqYXIwoHiUp0pAAu5pUsKZnSL7bt4DJkYUJsCyTNUUfiJSKYi9qWuyiUu0NrK/zYQd1yQEvVhVrOK8YQFT+ukIauzSEl2JxBVA10MCTZgqqaFQz6sbJPID6sK3wtQEMxD+1RaFdmlLSG3k4nAbk1tHo+bGuYNsyKipvYtSpBGWVYk1ezp6gpxiIzAZTgBzfr6aCPo30dtyCtJ8GQGBRUHUnBiUAxCkg8d29C/wAzSCmtbgWYsXD0qHdulo7/APp+palHeCAMKi5AOEgpI3k3NQ9DQgEZMT68VOm1CMyx5e8fOPq9apZKQkrLuWdIAUKhRKiAABcVdmZ2P0pdBb1/WPmX1T3BmHFMWACohkbpqy3W4NHTrUAkKhThO0Nk7sut8H/ZRIJegUxTcOGsahxGPtSDiAxM7Nut4hq5/MaAZmNXtFQSpQClMzMGS9QCCGcUAu5rzjHnzQTvKS1qtmFAfh9QPKsAJTP/AASqmTcCCC1bFxpYvAE1ubcYPNnpd8CWOEuQSaD8zvXQNYXvAe8rRsxkRx50JYwUrKS1iCDo/lAlCCA086xCi/w/PhgRZcLqhicGNYXXEgVRQwQwMwpWIJixisKRERJisSeMWirReEKRIirxYQJYR6Ij0RXBgkDSIKmWSPYepgQktOkaEjZb41BLZXPl01zEBMoSwK4ipINLVfFS9CGrfg0UVOJJplXgBb7j+Ik1f/6CJcsploGI/jUAVBsPhTVn3h1DMxdVc9SigKKiDZy4Tm2F6DlCso+F735C5+cYutNMRrQs44v8MGkFYc04ef2i2zywKqZj8F+MUmKFQM4tKJ4v7Z9IYDwmlg6rWw3bESWLWdReDbGtRbCslTgFNN9KQklNQQasGIyqDaE0aO2dKE2oDln0AhzZJVcOHeYlqOwqQUqo1OlKZwht9mMliVKBDggb2Gh3hhNR4ndmAoVUA7LsSY6gmVJUcX4icIuDjZSgLHK7NmY47syWApOMEKCSpLEhZCQaqKSS2rMQH5x2n0rs87E+AAEy3DpKWW6lzEiySAyMFCSlQLAF2J9S2QlSEkl6CoNDSpBFwTxZvXlfrReCW4XKCq0KXozlgHcsDQsN4bwau72UvdBBSUBLUL1SGWGcgNSxYGnPF+rkAsAo0TiMsApJxKoozAoBISynAqylMFEsUvkvbqVhSipA3CCxSQAoBgSQGUN8HQtlGGgI3QrCAL7y3zPiqRnr1y67tWVMIulKJiSySpXeKUZmIjH4JpuAVlmUtkg35vbZMooSuxXhYjDV9zDgQ5xnAVYnthzUwLA5+ftCStgnAkEgmpCgDdOQo1D5w3Pl4SxACknCRW6QLpNRZub5NBNwpUlABKXIXVlBNd5N2LZWd7AwLbCnFupwpIcB1FgBmDV9b8zeBBJVHlcr24jWLoUC/LPViQ1KCw6jKwlro3zp5+cZKk0n7XfhQwuseWX6esFUA12MCJ0+PSFBKgZgqzrAzElTFWiTFTCno8Y9FSYk8YvA4vCFXiQYgiPARJMSDEYYslMCSmH+6IAFA41u7qCtbfbquuW1MxHlLNePwD384ispXT+ItKUyTmdIEDBGpAhpN/c8bhvmkHmTywGmdtGbWFZa3JAy+faGQLA3UQBzUQBGSWFKkQUDduMRs1ciSPb16yEFsVKKFK1uSDwpF5M0Ogs4IYh8NlFNwNE3a5eNQJVsxc1Ulj4lBixtuPehz4RtbGpKApScKUFS5bKUcQUEEgqBTUKBwgMGuaAk5G0BWIEEAGw0AdqgBzxZ3hrbJqjMTKxHESX/AClCt9Ae7uqY5bQ3JhDruw5yaqYImhRcnCAhBC/8gKyUEHHQqWVNLcbpCT2PZW2oUwxTDUJdgsJS6lFAwvhSVofvBcpSEkMI+c7DtVVLUSoS+7DVT/lT3pQshKhi3UKOJ0lyA2F47r6dnlQRMFEqdSQCQcRUkTVKNR4iWSxBFVYlM2onb7JIlFCSqr4gkrZ94b4BUMTUZswkXhbtTZsTkYQpmSlTipLK/wAmFTFl0GHUUcmM6Zs86ZMCJE0SiWLqSZgwpQpOEoCk4jRRxE1diLEH23aCE4X/AMgJJWQ7sneAS7JFiw6vnJyHavY4VMSooWjBiAWFAJVuzK4iAQ2MhRLeNgVMW4ntnYZaQUpw4U4qtUuGZSat4GFQA4NXJj6R2oFLO+RhThCgB4lK8CyDmMBLUFRSkcN9VdokTFSl0WVqxgMpFEuCHAJOrs+ogoc0Nl/Ew/4lSXuzFlBQpqxgM4pdwKflrQPYEuR68XLwfbV4FAJAomWRQsDSYSASQXUbFxw1UWghRBL3ejemTwFX5/EQk9PXpErS3X4IlnBOmXkICEVG1f509ICo/tBOFPgiCHiRcxBPz94utMCAJOUSQoRRoupMRhhSpiDFimIKTEFII8VaLQp//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9463" name="Picture 7" descr="C:\Users\ASUS\Desktop\indir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429000"/>
            <a:ext cx="7200800" cy="2942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382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pd4pic.com/images/red-sign-icon-food-symbol-cross-circle-carto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491153"/>
            <a:ext cx="5400600" cy="5366847"/>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normAutofit/>
          </a:bodyPr>
          <a:lstStyle/>
          <a:p>
            <a:r>
              <a:rPr lang="tr-TR" sz="1800" dirty="0"/>
              <a:t>YANLIŞ AİLE TUTUMLARI</a:t>
            </a:r>
          </a:p>
        </p:txBody>
      </p:sp>
      <p:sp>
        <p:nvSpPr>
          <p:cNvPr id="3" name="İçerik Yer Tutucusu 2"/>
          <p:cNvSpPr>
            <a:spLocks noGrp="1"/>
          </p:cNvSpPr>
          <p:nvPr>
            <p:ph idx="1"/>
          </p:nvPr>
        </p:nvSpPr>
        <p:spPr/>
        <p:txBody>
          <a:bodyPr>
            <a:normAutofit/>
          </a:bodyPr>
          <a:lstStyle/>
          <a:p>
            <a:pPr lvl="0"/>
            <a:r>
              <a:rPr lang="tr-TR" dirty="0" smtClean="0"/>
              <a:t>Bir </a:t>
            </a:r>
            <a:r>
              <a:rPr lang="tr-TR" dirty="0"/>
              <a:t>yıl boyunca eve misafir kabul etmeyen, seyahat programı yapmayan, çocuğunun salonda ders çalışmasına izin verip bir yıl boyunca hiç TV izlemeyen, hatta fazla konuşmayan, çocuğuna adeta steril bir ortam yaratan; </a:t>
            </a:r>
            <a:r>
              <a:rPr lang="tr-TR" dirty="0" smtClean="0"/>
              <a:t>sınava </a:t>
            </a:r>
            <a:r>
              <a:rPr lang="tr-TR" dirty="0"/>
              <a:t>hazırlık sürecinde olağanüstü bir durum </a:t>
            </a:r>
            <a:r>
              <a:rPr lang="tr-TR" dirty="0" smtClean="0"/>
              <a:t>varmış </a:t>
            </a:r>
            <a:r>
              <a:rPr lang="tr-TR" dirty="0"/>
              <a:t>gibi “</a:t>
            </a:r>
            <a:r>
              <a:rPr lang="tr-TR" b="1" dirty="0"/>
              <a:t>kendi yaşamından vazgeçen</a:t>
            </a:r>
            <a:r>
              <a:rPr lang="tr-TR" dirty="0"/>
              <a:t>” aile modeli</a:t>
            </a:r>
            <a:r>
              <a:rPr lang="tr-TR" dirty="0" smtClean="0"/>
              <a:t>.</a:t>
            </a:r>
            <a:endParaRPr lang="tr-TR" dirty="0"/>
          </a:p>
        </p:txBody>
      </p:sp>
    </p:spTree>
    <p:extLst>
      <p:ext uri="{BB962C8B-B14F-4D97-AF65-F5344CB8AC3E}">
        <p14:creationId xmlns:p14="http://schemas.microsoft.com/office/powerpoint/2010/main" val="3971539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api.ning.com/files/7wto5jTs1c8I9zar1tbboNWTmuSTdDUI9r*aVWMu*9I24kPAzJ2159v*xu3QZhZzfZHI9rYDgfOW9X-PIHHwlA__/ide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150" y="4014014"/>
            <a:ext cx="1924050" cy="2852936"/>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lstStyle/>
          <a:p>
            <a:r>
              <a:rPr lang="tr-TR" dirty="0" smtClean="0"/>
              <a:t>AİLELERE ÖNERİLER</a:t>
            </a:r>
            <a:endParaRPr lang="tr-TR" dirty="0"/>
          </a:p>
        </p:txBody>
      </p:sp>
      <p:sp>
        <p:nvSpPr>
          <p:cNvPr id="3" name="İçerik Yer Tutucusu 2"/>
          <p:cNvSpPr>
            <a:spLocks noGrp="1"/>
          </p:cNvSpPr>
          <p:nvPr>
            <p:ph idx="1"/>
          </p:nvPr>
        </p:nvSpPr>
        <p:spPr/>
        <p:txBody>
          <a:bodyPr>
            <a:normAutofit/>
          </a:bodyPr>
          <a:lstStyle/>
          <a:p>
            <a:pPr lvl="0"/>
            <a:r>
              <a:rPr lang="tr-TR" dirty="0" smtClean="0"/>
              <a:t>Bazı gerçekleri değiştiremeyiz:</a:t>
            </a:r>
          </a:p>
          <a:p>
            <a:pPr marL="0" lvl="0" indent="0">
              <a:buNone/>
            </a:pPr>
            <a:r>
              <a:rPr lang="tr-TR" dirty="0"/>
              <a:t>	</a:t>
            </a:r>
            <a:r>
              <a:rPr lang="tr-TR" dirty="0" smtClean="0"/>
              <a:t>-Sınavlar  vardır!</a:t>
            </a:r>
            <a:endParaRPr lang="tr-TR" dirty="0"/>
          </a:p>
          <a:p>
            <a:pPr marL="0" lvl="0" indent="0">
              <a:buNone/>
            </a:pPr>
            <a:r>
              <a:rPr lang="tr-TR" dirty="0" smtClean="0"/>
              <a:t>	-Çok </a:t>
            </a:r>
            <a:r>
              <a:rPr lang="tr-TR" dirty="0"/>
              <a:t>çalışmak verimli çalışmak </a:t>
            </a:r>
            <a:r>
              <a:rPr lang="tr-TR" dirty="0" smtClean="0"/>
              <a:t>değildir; baskı </a:t>
            </a:r>
            <a:r>
              <a:rPr lang="tr-TR" dirty="0"/>
              <a:t>uygulamanız verimli çalışmayı </a:t>
            </a:r>
            <a:r>
              <a:rPr lang="tr-TR" dirty="0" smtClean="0"/>
              <a:t>sağlamaz.</a:t>
            </a:r>
            <a:endParaRPr lang="tr-TR" dirty="0"/>
          </a:p>
          <a:p>
            <a:pPr marL="0" lvl="0" indent="0">
              <a:buNone/>
            </a:pPr>
            <a:r>
              <a:rPr lang="tr-TR" dirty="0" smtClean="0"/>
              <a:t>	-Çocuğunuzun </a:t>
            </a:r>
            <a:r>
              <a:rPr lang="tr-TR" dirty="0"/>
              <a:t>zihinsel kapasitesini ve yeteneklerini </a:t>
            </a:r>
            <a:r>
              <a:rPr lang="tr-TR" dirty="0" smtClean="0"/>
              <a:t>değiştiremezsiniz.</a:t>
            </a:r>
            <a:endParaRPr lang="tr-TR" dirty="0"/>
          </a:p>
          <a:p>
            <a:r>
              <a:rPr lang="tr-TR" dirty="0" smtClean="0"/>
              <a:t>Sınavı </a:t>
            </a:r>
            <a:r>
              <a:rPr lang="tr-TR" dirty="0"/>
              <a:t>bir amaç olarak değil, araç olarak görün. Sonuca değil, sürece odaklanın.</a:t>
            </a:r>
          </a:p>
          <a:p>
            <a:endParaRPr lang="tr-TR" dirty="0" smtClean="0"/>
          </a:p>
          <a:p>
            <a:endParaRPr lang="tr-TR" dirty="0"/>
          </a:p>
        </p:txBody>
      </p:sp>
    </p:spTree>
    <p:extLst>
      <p:ext uri="{BB962C8B-B14F-4D97-AF65-F5344CB8AC3E}">
        <p14:creationId xmlns:p14="http://schemas.microsoft.com/office/powerpoint/2010/main" val="291264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1.atwiki.com/isitmeengelliler/?plugin=ref&amp;serial=1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5133363"/>
            <a:ext cx="5508104" cy="1724637"/>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normAutofit/>
          </a:bodyPr>
          <a:lstStyle/>
          <a:p>
            <a:r>
              <a:rPr lang="tr-TR" sz="1800" dirty="0"/>
              <a:t>AİLELERE ÖNERİLER</a:t>
            </a:r>
          </a:p>
        </p:txBody>
      </p:sp>
      <p:sp>
        <p:nvSpPr>
          <p:cNvPr id="3" name="İçerik Yer Tutucusu 2"/>
          <p:cNvSpPr>
            <a:spLocks noGrp="1"/>
          </p:cNvSpPr>
          <p:nvPr>
            <p:ph idx="1"/>
          </p:nvPr>
        </p:nvSpPr>
        <p:spPr/>
        <p:txBody>
          <a:bodyPr>
            <a:normAutofit/>
          </a:bodyPr>
          <a:lstStyle/>
          <a:p>
            <a:r>
              <a:rPr lang="tr-TR" dirty="0"/>
              <a:t>Çocuğunuzla konuşun. Sınava ilişkin alternatifleri birlikte tartışın, sonuçlar ne olursa olsun onu sevdiğinizi ve sevmeye devam edeceğinizi belirtin, samimi olun. Sınavlar geçicidir ama sonuçları çocuğunuz ile ilişkilerinizi kalıcı olarak etkileyebilir. Bunun için onları sınav sonrası psikolojiye de hazırlamalıyız</a:t>
            </a:r>
            <a:r>
              <a:rPr lang="tr-TR" dirty="0" smtClean="0"/>
              <a:t>.</a:t>
            </a:r>
            <a:endParaRPr lang="tr-TR" dirty="0"/>
          </a:p>
          <a:p>
            <a:endParaRPr lang="tr-TR" dirty="0"/>
          </a:p>
        </p:txBody>
      </p:sp>
    </p:spTree>
    <p:extLst>
      <p:ext uri="{BB962C8B-B14F-4D97-AF65-F5344CB8AC3E}">
        <p14:creationId xmlns:p14="http://schemas.microsoft.com/office/powerpoint/2010/main" val="3459239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dirty="0"/>
              <a:t>AİLELERE ÖNERİLER</a:t>
            </a:r>
          </a:p>
        </p:txBody>
      </p:sp>
      <p:sp>
        <p:nvSpPr>
          <p:cNvPr id="3" name="İçerik Yer Tutucusu 2"/>
          <p:cNvSpPr>
            <a:spLocks noGrp="1"/>
          </p:cNvSpPr>
          <p:nvPr>
            <p:ph idx="1"/>
          </p:nvPr>
        </p:nvSpPr>
        <p:spPr/>
        <p:txBody>
          <a:bodyPr/>
          <a:lstStyle/>
          <a:p>
            <a:r>
              <a:rPr lang="tr-TR"/>
              <a:t>Bir şeyi yapmasını istiyorsak o işin gerekçesini açıklamalı ve ben dilini kullanmalıyız. </a:t>
            </a:r>
          </a:p>
          <a:p>
            <a:endParaRPr lang="tr-TR"/>
          </a:p>
        </p:txBody>
      </p:sp>
      <p:pic>
        <p:nvPicPr>
          <p:cNvPr id="23554" name="Picture 2" descr="https://encrypted-tbn2.gstatic.com/images?q=tbn:ANd9GcTlZoxlh5PPQc_aau4Q2qAk_9qut6u-pDFdxK48kXVUyB5xYO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029542"/>
            <a:ext cx="6336704" cy="363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297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dirty="0"/>
              <a:t>AİLELERE ÖNERİLER</a:t>
            </a:r>
          </a:p>
        </p:txBody>
      </p:sp>
      <p:sp>
        <p:nvSpPr>
          <p:cNvPr id="3" name="İçerik Yer Tutucusu 2"/>
          <p:cNvSpPr>
            <a:spLocks noGrp="1"/>
          </p:cNvSpPr>
          <p:nvPr>
            <p:ph idx="1"/>
          </p:nvPr>
        </p:nvSpPr>
        <p:spPr/>
        <p:txBody>
          <a:bodyPr/>
          <a:lstStyle/>
          <a:p>
            <a:r>
              <a:rPr lang="tr-TR"/>
              <a:t>Sınavın ülkedeki eğitim olanaklarına bağlı olarak uygulanan bir </a:t>
            </a:r>
            <a:r>
              <a:rPr lang="tr-TR" smtClean="0"/>
              <a:t>eleme </a:t>
            </a:r>
            <a:r>
              <a:rPr lang="tr-TR"/>
              <a:t>olduğunu hatırlayarak, “başarı” ya da “başarısızlık” kavramının değişebilir olduğunu kabul edin.</a:t>
            </a:r>
          </a:p>
          <a:p>
            <a:endParaRPr lang="tr-TR"/>
          </a:p>
        </p:txBody>
      </p:sp>
      <p:sp>
        <p:nvSpPr>
          <p:cNvPr id="4" name="AutoShape 2" descr="data:image/jpeg;base64,/9j/4AAQSkZJRgABAQAAAQABAAD/2wCEAAkGBxQTEhQUEhQUFBQUFBQUFhUXFBQVFRQVFBQWFxUUFhQYHCggGBolHBQVITEiJSkrLi4uGB8zODQsNygtLisBCgoKDg0OFxAQGiwcHBwsLCwsLCwsLCwsLCwsLCwsLCwsLCwsLCwsLCwsLCwsLCwsLCwsLCwsLCwsLCwsLCwsLP/AABEIANwA5QMBIgACEQEDEQH/xAAcAAABBQEBAQAAAAAAAAAAAAADAAECBAUGBwj/xABFEAABAgQEAggCCAMHAwUBAAABAhEAAyExBBJBUSJhBQYyQnGBkaETsQdSYnKCwdHwI5LhFDNzorLS8UNTYxYkVJPCFf/EABgBAAMBAQAAAAAAAAAAAAAAAAABAgME/8QAIBEBAQEBAQACAwEBAQAAAAAAAAECEQMhMRITUUFhIv/aAAwDAQACEQMRAD8A8VMSSsi0RMIRISUp4i8KFAEkiJwN4TwBMqiBMNDwAoUJodoDNCiTQssAJMTSYiBEhC6aZMCVEiYiYOgyTBAYDE0qhkdUQMSJiJhhGFDw0APEgIjBEiEYiBB0CBIEHQImqgqRBBEEwQRJnhQoeAmBDw0KNGZQoeFACEPDQ4gBRICCYfDqWoJQlSlKLBKQVKJ2AFTHYdH/AEd4ggKxS5eESf8AuHNNI3ElFfIkGIu5GmcWuNAiWWPR8P1e6OlXE7Eq+0r4KPJKOJvxRq4XFS5bfAw2HlNYplJUvzmLdR9YyvrGs8nluG6OmzP7uVMX9xCl/wCkRoyuqWNVbCYjzkrHzEeoDpieq61NtmIHpaJIxCzck+f9Yn9q/wBUebJ6i4//AOLO/lA+ZhldR8cL4Wd5IJ+Tx6jLmq5xalzDZ60N61qIn9lP9ceLz+ruIR25M5P3pM0D1KYpHBF2udRqPKPf5OIWLKI8zBpqRMDTUSpo2mISse4MH7T/AFR86TMORpACmPoDF9UcFN7UjId5S1IH8nY/yxznSX0VoVXDz2P1Zqbn/ERb+Uxpn2jPXjXkMMY6jp3qJjcMCpckqQO/LImIbfhqB4gRzDRtNSsLixGHEOBEgmK6kwEFSmElMFSmEaSEwZIiCRBUiJUkkQQCIpEEAhAzQom0NAbnxChCEY0ZFChwIPhcMqYpKEJKlKISlIDkk2AAvCt4cnQgI7TobqOyRNx6zh5ZDplgPPmDkk0ljmqvLWNrovomV0YkLmhM7HEApT2peG2NKKmc9NNzn4rFrmqK5iipR1J+W0c+/X+OrHm2JXS6JCTLwMlOHSaFY4pyx9qaeI+EUVTVLLqUSTvFVAg6Uxz22teDIMWZSorS0xdkiALEqLkoQCSIuS4ZiywYJhZRSVElypWY+wHsBDy4sy4ZjSotogEsRaQmJpiITBQIGhMFSImqGkkj9+0Y3T3UvB4tzNlBEw/9WWyFvuWDKP3gbRspgiYJqz6K5l+3inWb6LMRhwV4c/2iWKskNMSOaNdLP4COFyMWNCKEagi4j6pSvaOe609S8NjklSgJU9qTkAOTpnHeHjXYiN8e/wDXPvx/j57SmCARtdY+rE7BLyzQ6SeCYmqFi4Y6FtIyUpjomuue54YCCJEOlMESmAEkQQCElMSaEfDNCiUKA+OahxDGHEasUkiPTuruAHRuHTiFp/8AeT0kykqFZEo0zse8r2FKcQjn/o76DTPnKmzR/Aw6fireyiKoR5kPzCSNY1Ol+kVYiaqYs3NBskWHpHL67/x1+eOTqrMmFRKlFyS5JuTCTEREgY528WEmCJin8cClzsI1+i8AZgClEBOzs9QKnzFoqZtTdSGlCNCXLYAkMDYkgDma1YMYvyMClNBWovc01Vrp77QRYSD3RbQO1uR2jSebO+gIkkfoHJd2ag5H0giJjXYeLA+hUIFNmgpbMVAAjlRjqrw9RvAJeJyuwNx5l+R5/wCbnD/ATbTl4kbp9U/7oOjGj7P8yP8AdHOjG1t7n1tephziWJob+r1+UL8D/N1snFA6HxAKvkIuSMUk0Brt6beIji0YtOoI2t6D3i1Kxv2j4H+tNYn8FTbtpSnsx86wZKXjkpWNUNXGjH5ae0aeF6WVyPIv8/6iIuVzbe+HEwmKeG6RSb8PuP3ztzi+kv8Av3eM+NOmb96wlUETaHaAKePw8qdLMqakLlqDEFj4em/yjxvrp1LXg1Z5brw6jRVygmyV/kf2fbimA4iSlaShaQpCgxSQ4INCIvHpYz35yvnBKYIlMdP116qnBzMyHVIWeE3yEvwE/In8nPNx1zXY5LnhmhocwoZGaHiQENDDmImgRCLGGllRAFyWHiY01fhGJ2vTcDI/s3REsWXjJhWr/DB4fZKT+MxhCOp6+pCFYeSOzKkgAaaJ/wDxHJrVHBfmu36SUuM9eLKlZJdTu1vTz9IrY3FFRyIuSxjW6JwaUAOQTRyxaps+gpfxvY6Zx/UXS70TgQCHClE1YB7uHdqx2cgBIDpI2d3GzAJ5AeXrh9FSRQkKU1GCUasLFQqCbP2lJGhI3lS2CQMoABHDR3bsqt4VFyqjRrnLDWiXiUhyPEBhvwggkP2Ujm4uFGKk7FgEUVYMGfslrkGnCK/+Q7mJzVShuaP2kp0owzUpl8OD6nDSxM0MMoIvTOkp0pe3yAOwEXxJ5c3TKti9eRFX4dwX84Cua7gi/wBYsx9AblXqraJSJlSyT2qcRYMVJGZj+pb4l6OAJ0v3XNb38/1VvCMNKnPjz00f1/bQSY9D9ZCaWLh05Wb7JccztEM2rag+O1PT15xMg5UUF1prYdkv6k+PmWQRQS/t+TBv3eCJNhpbf0H71gQTowHv6eP586Oofd0o5LPYc9D+K3EYXD6spmsAQW9fci5p7mLmG6SIuyh4gH1FvTXlGcHuw2FyXZwkb+PtUsyFPpy+sLigBvpWnuYVyqarqsHjkqoDXYsCf63tbyjVw2JUmx8QQ4J8Pz944WStzpsa3sWc/upO8a2B6UUmiiVD0UNAUvW+9t6GMrhrn0d7hcYFUsbN+n6X+cWSI5fD4gLDpL6faB2INvD/AJjXwOO7q76K32fn/wAXvjctZpeMQVBVCBKEQ0in0pgET5S5UwApWCPA7g6WBfRgdI8N6a6LVhpy5S7pND9ZJJZXsR4gjSPewf3yjjfpL6G+LJ+MkcclyeaO97B/wneNvPfLxl6Y7OvKIaHVEXjqcqQhoaHgJzQjW6tIfESn/wC4j/UIyRGn0HMyzkK2UD6F4vf0Xl9vSvpHpi0jeWG8lrjh+k8VlTS5oI9C+lGT/Fkzd0KHuCPmY8rx8zMvwp+vvHLifLp3VnomUHJPreN/DABuGoqHYBm8C9j72aMvBSuyAxrYXtSx+1+6x0nRyFDKqo2OVzYGgrT+H4Bvsxvxja2MMMqOwQAC7nK3Co8StLqJLUBmG5aLxLuku7kEKzK1qCgK1ao5lOxgMpRCQo5UkA8RZGUjiJcj+GRlBfu5Qq6Ggi0FspSQR3AgBmSRcVQxplFRaqgHpkh8FNsh2LgO9Aa6l8w5lSuUAnLHhQFwUm+Qi++ZJ/8Ar/7hKTlDd2WGoKXskBgLuAGGwSDQEibZQ3DDdyC+Vi4XfYlVl0AqTCA5ATZ2LMKOeLwSdLAquDAZgOYgblqZDUqoUg8JYCzsQanKHvkLLklQA5Nok2UmnZL605TAa8wKcjKq4oCkVdjaxDK806lIzI1VfLWvowFjy8m8ILLS6FXoUmh0Ygm9HKwP+REZgLtl0DAKA5Cz7geDfZMTkpuDV0LuaHLxjXUpFbV50DCWAD+rX2bkK/o9Go1uEeBobltyf9Vakw6UeQYhzoH4i/i49TuIceZOtdQBtsCfVr3QNLWOTmhtXvM2urk86VLOL0NGvp4Ptz+TlnQC+ugvoat4m+vn3pqQ3a33o+9DYU9uToI5qXB8QOdhoHf3tWDJVaoB5v4ahz4/pAVAfnXmLkb00/SJDb/k/qeXIeSU0cLi1ILinjyu5HL979HhMYFhw43Buk/n+ftHIIDbt5aUr5D9923gcQpBdNWuNxsdflEaz1edcd/0bjCeBd9Dvy56+m97qo5eRNC0gpLajcWce3r79BgcV8RP2hf9fP8AUaRz6jozUcXOCEqWQWSCWFSW0HMwKcjOgpUBxBiNHaLU5ANw9jXcEEHyIBgKomLeDdM4P4M6ZL0Sot901T7ERREdf9JeGy4lKh/1Ee6SD8lpHkI5FIjtxexx7nKImXCh0kw8WhyqY0OipRXNQhN1rSkeKiAPnFFIje6mgf2yQTpMT86e8Vv6Lzny9Z6/YfPgRMD/AMIg2rlbKX9jHi0kOr3/AFj6MXIE2VMlKqFJUkg8xX5j0j5/x2BVJnTJSnzIUUV11B8wx84w83R6L3RygTW1Te429PWmgL9J0OQC/AAM1yBa7v4A12JNAUnC6PlcIJfs0YA3Kr5qM6WsRSxcgdLgJRz9o9lRoHapLvd+EndwbqSptWFa0uVwUJJSg/WB7KhQhOYMbXIKe8tJBsLlMhiopJZgjPZwBRNbhIYEnsgOopVAUYZSSQCWOrAAsgWqBbKGBFMrEAoWok3CpSCFG4qdCCC79kdkvoGc0QDkpAEwkAZGU71IJcKYbgEM4owItlScyBz1zGYgJc1ehoVqudaKNQKhRIZK0i1PlrLMVdo3SSakkvmDk0JrVwzO8uYPESEsCqjBVRLFGKS7gl6LTV9AXohSUFKanS5p6jMAACTYlI37NcxSpQMRLygMHuRVBDJICbADYsGDfVDfDupWMxZS7FIHw9fiJTlr9oLDNTiDdtMCK8ycxKiKMctSDx9oq2UnXQVJKVTEaspKUZWDmoqauklIFRu4tqXD5hBMLRSSd/UBWwrVybm+rJKolkgKOah2F8rsQ+5O2zuk/DmiWkVLKUSA1jsHcfWV/m2JEwMKYhqEgNTKAAOFikM9K+HZGnZImzCgdjXQlQJzEUdzX73gmWLYKckucpFUgMUkDTzvubsQkgMarFiATc1CXZL9wFtCNAk/DCARq5L3JG9Qos25AbwG7kTcGnEAK2GUUCjUMH8TzzOtZQTQUNtXcOkEFjYv+VQFESBlcAKrR34geyXJo5UCXftChfjDDfxN35OKPep+TmtzEUe49Q24c3sa8jWlDa3BaoIqNeJyTfLvZJvUw5Sxowptoai2gykmgqDtwLgDCRy9wzO5q2UUF27Js3DPLYvXy/MA7X207pUhq5uFwHatQADQXqm21NBEkpUdTS2rs1KasRbYbh5U0OiMRlVkJoTq/a5Cn72jewGIyLFaGh8CWJ8ixfmY5dKiGqeWo5Gxf/i+u4heZCTy560I3v8AIXo+W8tsV1M2Kk9UTws7PLSrUhj4pofcGATzGHHQ88+ldX9yftFPqgfpHApmR130wYpjJR9tR/lQgfNRjhJc6Ozznw4/W/8Apf8AiQoChUKNGbKCIv8AQkzLOQrZaT6EGKOaC4ZTKELSvP7fReGmNMUOSVe5B+Q9Y4n6UugXKcWgUGVMz7vdX5Ghjo+hsVnl4ea/bl5TtmIA/wBSG843ChK0lCwClQKSDYhVCD4/vWOWXldW52PHeipOYZdAEk3cMCo2oKKZ/I5aoXv4IKDEaJDu4Yi+gapl3ZnTVDIej0t0SrBzyhVUEL+GshwwQAkFzRQYDloRQAuCUzqqwCjsGSSAWUlqO1DR2GXMUTemXvy5LHRIJKsoBTw0DzBcLAo9nSu6T3qP8RAmCrKyqhwQ6iSkEhThQNRUVfUEEnItVcKGc1TZgMopVQNQTs1u4LhP8BKMvKkmgUsdlSgzqF21Zdb0WqpztOtCU5aQQkAAVuwHZVYWZkK0almCvhRnJUXLv57FIu9OJhvXcvOGuenPxKNnLhqsSSWseHN+EGyXkxnSwU9iuYsRQuFeD3Vb7Sm7bT0AyoBgxTmBD2qwULKYUTTQAN2UfwhzUnMwfhIqC/1E1IrXMbuXULlR+I6ZbTEBlFg3eUapZ7Vqg1fum+Q/ChMcBSwUkqCVI1YNMUA5oaHVqL0CnnBgGZmAJZklJDqoRehcaS3v3TspUuWY3Ic0ABIvoHszrawcGzEJmJUqhQlJBAJUwIIDtUMCaSwPwpccITLcrqVaJQyQ9CQHuaAcaTXcG5/iASxqmSkuc2VSbk9lYU5Lu4SVK9SSTUMiYxDgElxYagaCpZIy0GgFCWSiXFA6itgm5AXmlOAHIqgnd0t2gfhDlKNGqokZq0qAGayqKQltiBUEhaCC0impuzAgAEjmDQpFmOb6p/iGEgEKClVyktWhD5j6Pc6qLuomBzC5UE3NSTqSHVUmoKkzDdiy7AFUEwc8ukhzYZsyi5LAENq/FQO+U0UUBABpAFCaAjl4ODyKWHNrZAECWQwo90i1MuVSQ7cQAy0G6Q1QIJhVAhk2CrkBmbgDVBoDqaMBQsp5iQFKclXZmXNbu6nchnJJJuTuSjNJINFWvQmjg6vqHJ5A3BJWaWnQ3atLs4Icl2cLdzUhTm5gcqTpUMSnXMSCLNUEkg7hh9VOQ6Kg5R2S+wZr0FA6f8oPdS4EJQ0dnHmW3O1fluSnawIJQRvmOwY12Gu7eVQMuWeJywdlVJcE3UQRQ8Kg1WrfIc2t0artCxDDYg8QNDY8NqtxAjtZo1Pheb8tjoia8tQ2W48FJSr5kw85TX8fSK/RBZKtuFrgNlo1dm/rGd1o6VTIkTFqslJPjVgnzLDzjDnbx1S8nXkn0m9I/FxZSDSWkD8SjnPspI/DHMy5kDxmJVMWpay6lqKieZLmBhUd0zyccO9drWlTaQ8ZqJ0KDiejKTCSYi8KJqpXsP0cYj42BXLfilTKa5QppiFfzhUdrhJ2dIUzOKjZQopJ8CCPKPIPop6U+Fi/hKPDiElHLOniQ/8AmT4qEespPw5jHsrN9lm3kq3iBvHL6TlduL2D9JdHS8VKMmaHexsQQCxB0IePNeleiFYWYtMwIyqByrysC6nuBwkFgzmhYFiUK9QaFi8PLmpyTUgvY1+YsecGd8RvHXBdFTErMshIqwpLKg5WctReoUa6gXZ5VmSBkQwTUoDtlpQpAJcMxUWchlquFNPhierSsKtKg65QUkZihKlITnBOdklwwDEA2sWSmBYKckykMVkuj7QIYLKjR7BSiQogMXIdU2OnOpXNrNi2A7tmADUCQXzOp3yXdLa1SO8AmVXWsFKVEuQHuEf9OZXtNUHQsy3fKSufBU5IBtcXGQnhSGZYZ2MsWPc4SMkqCTtGzURVuIOLWUSeIqoCS4UaqBmS2kD4lAbErYAuSSlOQk5Um+Qd16AM4TLRNawVFPCaBRD6upYV2jYZ5mZ37RzUXPFYKTllh2AWlV2BASQXfhbKRYs2yP7yxiuLNmJClGa1VUVnlKBqFMXy1y1ISSHCUoRqclJykEJBmBgxBy0TbhApnAqBewGVKplnQBlASAo/VdlKHE7pIKXdxRyCDmmRCTNCZhNwhLimpC1ZA2vATU1YkE8c0RkJGUAVOYFRYKDABwaMXSAbVoWPCIALKmApU+U8JZLCnw0pNrFIQnZsqk0SjKmZFIYKQCQQVlR8HWxJZ6mxaju3E05aq5u7myvUghSg7lyXeavU1ftKKpiBS5jEoOUHhWsuBlfiKXIA7yNGCQ4oHJ0CzU8TAlkgOTqpKkhySm9QWIochy9hERQQ3HQBwztZTlwSWISpQI0dYqXMPNS6UP2Ugp1JNFAUZ7lZoe8WqVKABNLklsymIS4AAUkHRktWXWzJBokDMGuTXCjnsQCAHJL8JoLkkBNNSwqeGUw1BJYFJTcMbGqrVLV2ALNkSWmTMxlkcS1ApJYMklkh0u+iwx5gntRDPwhQc5SFZnPDq2YVfiKt3UCzqQEqkLIWAdqJ7oBcPLNC1SQofhI0mKizNSHzBy9Hu9mNbirWrmSbqAGeihITuakJYAoAoHaiUqF2/ClZXelzdSXrUF253uAFG+sw95Zyo00KIYpbckmzsz83Slr2BA4QDpYeYyFGjkC1OI0G7VBDB2Zq5QVZyBcfjS5o4rmJAe9aDn9WNCWwQmgY8X4aZQWN+FNPsn6gedLzPlp4dQQhZ3X6slKW9Q0eOfSN1lM+Z8JBeWhTkg0UsOKbpDn5xu9eOtmVJkyVfWSpQ0ftJDa3fYBhy8ynf19Yflj56r03ycBh4aEI6XIeFCAhQBaMIQ6xDRmsfCzyhaVpLKSoKSdikuD6iPoHoTpBGOwqJoZ1JZSR3Vii0etRyIOoj54Edl9HPWf+yziiYWkzWCjpLVZMzwqx5V0jL0z2Ojy3x7HgZ7n4ajxgUP10jX7w19daXgmKeLwucZk9oVBFwdFJ5/OsEwGOzHJMZMxqfVmAd5H5puPCscrpWVIcfKMDpPoNKqpJSQQpgAUkpKVB0sWqkF02IBZ0hukVLirOEVnVn0jWZXA4tJRmzDK6hXusC1FAgGhUaFLZlPk45ymVMHGEkNlYl5dATLBzMABwgHiDMxIyZEL62fJSXcCt+fjoYy8X0cFBkqKKvvXNmcPUcTlgQxUVBlF43np/WF8v459M5LA1GVhQzAXVNH43zNckvVpi6yjhLKQDVITUZOFOZBILp4crJVqzBTKCfiTFzxnQ8xlNxPonKEhLZSCghjQbahNBmWqtjpig/wARJ4iE5iE04VBV2rRJJIqwPZSgG5qIubFaTUpBZ1nMqxo4zUIY0L1SRYsWSmBLmEhZYuohANSopKgQ/ES4Us6l69pWZSYTJ3GtSSzkIFVuFV3JJPFs7nVRcQXMOZWoQkgUSS6kqTRr2DAPYs4CiWS3MUDmLdkBqMCpctthQk+DJaoFYKUcw0K0Z3qOGkxNPwpFX0NSwFdC6AUYIExRruSAd65fIA1omJqUSmW3aUZiHJNAF5uZspI3qLlmRrKpoYEjglqATTXMQ1NWSvWoe7KVFYTVJUKjOQS4NHSrMzg7tUXvUtlSJtFC6E0DgVLZaVqwSsEa8wDA3JbRSzmN+ELALOH1Wo0qR9YkAAXJieABNAlTKUW+6GrokK9tApSjLmBQJIyg2SzZnI0oS+YDQ1NRmiiiZwKHcABFuIswApWiBqR4sYNJzLykJJURRgopTTK6sujkqu5G5LpLRwZxvUigBHcNCT6lzy0SExalKDEUFbZjVwaVU9W/LvLiurC5A8xYl1NVHMasAAHZ2f1tvQxHWGXKpISVn66nZhZhq3gIzu1zDeK0pTnmEISluI0JIrm8XsebgdmOW6wdajMBRJ4JbMTZRDMwHdSwA3PK0YvSHSEyaXmKKttg92GkYeLn5jlT5/pBmXVVbM/Qc1edRPdH794DNEWzLyhvXxiusRvGGvlTaFBVJiOSL6z4YGFD5YUMcWZhiMJUJozUUTSqIQ8HDleq/Rl11ACcLiVNZMmYT6SlH/SfLaPRcd0eJj0Y3oWqH4knuq5x80JMendQ/pDyZZGMUSmgRPLko2TN3T9q41pUc+/P/Y6senfiu+w/TCpXDiHUgUE1uJP+Klv8w8xGpNIUApJBBDgguCNwYHPlJmAGlQ6VJIqDUMbEVjBnYCZIJVIVlBqUsVSleKLpPNPvGLVpzRFKdAUdPJtPSZJ+t2pR8FgU82i1MAIcEEaEFx7RRKKjEFTDy/fjBpiIAsQErTJMlRdclD3zBICnFi4q8V19H4WvCsOcx41kE00JZqDTSLS4rrh9qfxgC+jsOxGZdfm4+z9kfOI/2PDM2ZQDu1QxZIPdtwiHmGK00wflR+MFGHwwbiWW0qdGrSu1b02EQM3DB2lqJLOauWdndX2jFPEKZClEswpzNAE+JJiiJ7pKjavpCuqORpf/ANtIUUy5CEsKqo/hwgOLaxVxvTM5Xfy/dAT5vf3ipKDAk3NT+UU8TNhfNMDEzHLkknckk+pilMVqaQLF9IJTQcR2H5mM5Webfs+39TG2cf1ndHxWLzHKi1n38IJIkZRz+UFk4cI8d4kuNZ/xnVeZFZQi0uK6hFIoJEJom0JoZcQaFEmhQulxGFChQ4RQ8NDwzOIkDERDxNhyuq6qddJ+DZA/iSXrKUSw3MtXcPtyj1roLrLh8Wl5K+NnVKUwmJ8UvUcw4j58EFkzSkhSSUqBcEEgg7gioMZa8+tsetj6FxWDQt3DPsKeYsYwp3QikOZKlS/8MsD4yjwnyEcb0J9I8+WycQPjo+t2ZoH3rK8w/OO26L61YXENkmhKj3JnAp9g9FH7pMZXFjablZyuksXKLLlonDdJ+GrzSqj+cT/9RS7TJc2UftIJH8yaRvzkPcP4iKM3CJ2bwieKUEdMYddpqPAqAPoYkqak2Uk+YgeK6IlquAfEAxlz+rUvQJH4YCaMxQ3HrFSctOqh6iMyZ1aGje8AV1XSbt6H84OEsdKYqVkCVLABUS7hnQLP+NJ8o53F9MS0MlJKxfhZqWf96RpdK9FJSJUmgCc63ADn4pSCNhSUPWBnoSSkpoVEnvE2GtG3EaSZ/wBT8sWd06s9lDcyfygBkT5vacD+Uf1jqFSpcsOkITzYD3MZeI6SQ5biOm0VL/Ii/wDVKV0WlPaY+w/rBCQLfvwgMzElV/SHSYqSoujmBqghiKhFJV1iAKEWViAKEUkKE0SIhoATQoeFAAIUKFFJKJRERKAFEmhoUIJCHiLw4MBpQ8NDwcHWj0f09iZP93OWkDuvmT/Ipx7Ru4X6QMQP7xEpY1OUoUfNJb2jkWhiIm4i56V30v6QEHtyVD7qwr5pEGHXfDm6Zo/Ck/JUedtDZYi+av216Krrdhv/ACfyj/dFaZ1vkCyZh8kj844PIYWQwfrH7XTYrrUkqKhKdR1UpgKAUSPCMvE9PTVkkEJejAaeJcxmFEJoqYib6VOZiFHtKJ8STDIMQiaIfE96sIMHSYrogyIDgsMYcQoDBWIAsRaUIBMECaAYaHMNDIoUKFAAIUNDxREInEREhACaHaCoTEimAANCgihEIAcRIQwgqUwGiBD5YMlMORAQOWJBMShlGEDGIKVDkwNUAMTETDmGgBCCJiCYImAxEwZECSIMiEqCCHhCFCNEwCZB1RWmQJoKojEjChkaFDwoD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4579" name="Picture 3" descr="C:\Users\ASUS\Desktop\indir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938716"/>
            <a:ext cx="2736304" cy="2628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718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dirty="0"/>
              <a:t>AİLELERE ÖNERİLER</a:t>
            </a:r>
          </a:p>
        </p:txBody>
      </p:sp>
      <p:sp>
        <p:nvSpPr>
          <p:cNvPr id="3" name="İçerik Yer Tutucusu 2"/>
          <p:cNvSpPr>
            <a:spLocks noGrp="1"/>
          </p:cNvSpPr>
          <p:nvPr>
            <p:ph idx="1"/>
          </p:nvPr>
        </p:nvSpPr>
        <p:spPr/>
        <p:txBody>
          <a:bodyPr/>
          <a:lstStyle/>
          <a:p>
            <a:r>
              <a:rPr lang="tr-TR" dirty="0"/>
              <a:t>Anne-baba olarak beklentilerimizi gerçekçi bir zemine oturtmalı çocuğumuza gücünün üzerinde hedefler ve görevler yüklememeliyiz</a:t>
            </a:r>
            <a:r>
              <a:rPr lang="tr-TR" dirty="0" smtClean="0"/>
              <a:t>. </a:t>
            </a:r>
          </a:p>
          <a:p>
            <a:r>
              <a:rPr lang="tr-TR" dirty="0" smtClean="0"/>
              <a:t>Hedefleri gücünün altında da tutmamalıyız!</a:t>
            </a:r>
          </a:p>
          <a:p>
            <a:endParaRPr lang="tr-TR" dirty="0"/>
          </a:p>
          <a:p>
            <a:pPr marL="118872" indent="0">
              <a:buNone/>
            </a:pPr>
            <a:endParaRPr lang="tr-TR" dirty="0"/>
          </a:p>
        </p:txBody>
      </p:sp>
      <p:sp>
        <p:nvSpPr>
          <p:cNvPr id="4" name="AutoShape 2" descr="data:image/png;base64,iVBORw0KGgoAAAANSUhEUgAAAMEAAACqCAMAAAAjr9s3AAACLlBMVEX///+k39prq5wAAADm5rD/ZgD2zyHU/vil4Nv/YwDX//va///m6LLm5a5qqpttrp//XwDl67a87+r//8Kt5eC02dTJ8eyev7y739qu0MtLWlj81CL4/fzY+us7SkdTZWTN9vDO7uve8/HhvR7kWwBwhYFloZPt+fjk6blWin6IxLvb9d1elolGHQDTVABQfnPv2UcmNTQ2QUDe8dPHqBs2VU7zYQDo36b/5N/auB25uYuhiBZCNwlje3i9nxnFTwDp1Zr8cwc9GABvblZ7MACHoJzwtHL5hzO2oUVpKgDh7cUPGBfS0qGLyL+g1dQnPjn7fSaEbxJgTQClQgAvEwCTPAHszJAZJCH4j0I/ZFvzp1+AmZb65G47R0YqKiz0n1KMjGvuvnwbCwBOTTpSIwElFQBJUjcXHA+Vsq7AmWtYRzPcuIAfJSxiPhafeTfO2bZdblw7Oi2ThmKPnkpTYz0DFRR2klWlxbBRSBCuZjcJJSAsNCOGkHz/mUWWvKOHqmtbdkYEBxqdkSuoq4PMwFqsuluVSR9+oHVKXjhpYiri0nDWiDR1h0OEfCrt6J46Uzs3AAChZzJcW0EmIQdORCfawLF+cGamciV3YgB0g3G1rJlZQwDay7mMiILDXxOzuHbQjRSxZAvK09H/pxz/hxhISxqxoKX/38PMwWl6aDDfl13Rv0VGOzgcAABBAACjmEfOdz3CiWVQMASBZ0hFNB7xuQAsLAZYUFCHjFwXLTqFfoISAAAgAElEQVR4nO1diVsb55kPDPJIM6Ozo9HBoeGQMIchkpHBBnEEBAFhThsBCldwbDWb1HE2sV3bObqk2TRt3a2dZummbXa727RbJ81u03W6/92+3zWaU0Bs7Ozz9H0ebh3v73vvY4Znnvkb/Y2eFrU0NzxtFh6JGpSamhql/f8viPZQDSa5uf1ps/LNqEWuYSQ3t/w/FESLu0ZHbln55i/V3t4cApIphULKE5AqNgEThY4siIaGlmbZbX0lTNHm47QwZgImklsOfXYN7S0tiiP3x66dOhMwv6fSfBj2W5pDB3GvSeI4MDgDqEEWccB7tjfLh+SeCeJxY2hoPvhNnYTf0K4cxLwbk/F3ymM17PZoFc51B9di89TmasJD4gOPpCKCr0ZX9xidU3s1JlTdH2XFJIhm5QD+QyqPSBDxF4BhOJzHpUst1ZRA5lX9nyFGaO/afgD74It5Qo2RfGNjI/neIAi3jVSPTAeYQIgXVRNCYhEOzlfHXYgXgPnG0ye93r1xL9BMF6AQjBiij6xK1UwAkSpEohZewSKq40aPQQJoPD0DnNdJe+N1QF6vNNMFGPSKCebwaKpU1QQQH7zAlYSDjtvuicgAZuD4EevS3mt1dQSDdwbkYDAHd+hRIFQ1AUSgCYmN6NEhIAF0Uf4Rgnv0OwAhnUbWYED7jTXp4CjgVnkxySUVIXSUeIVEBwAkjWtAUKcRiAE0yXgm31CTDrRFrERRLlnIqUeTAlKhGU0AwWBw794ofJEYBqRJjwHCQSaAKCQIiRwf4XJR8SgQVF44rfE/Orm++v1XV1e3JkcZBiQFE4RvEKIPNAFEvBjhFEEIvZmOCGanWg0A31VHTFjybp1xeTwjl854PK4zq6OSVIFgPMGjGoNdLWClkKA0lUQ4USXO5c1v6fwsAEB9UP/kWMAFBAjQl4BnfbQCwXQkR4NwCBOowfaYb1J5UGtRKWF7PtSzVL5RogBWAx6XDgFgWFihELrMelTjPgKEw5hADRYBaE8IRSdBLXOJQ3lVFIpnKIApwr8OgctDIXhPNlqEengpHMoEkAjEHHghwpYgRLhCWDzYq8pIhzAA72rAZUEAEIgieSEsqObnHg6CLgq4q5Y1qhjmYswHgSbFMlyZVw+RzZ30UhViTHtGTp0JMHkECAQsBLNMlcM41XbNhlHqW4WfkMDHkyLPDh0ghOMA4QB7drNQ5l33MP4Xtv77L39cXx2jvwhsBTUhmEV6iHpWZwKgsFVcJCSl5YI+koFMlAQkSZaDMz2Nx1YgjVKGA1M7o95zu7NS/8oWEwo2BW+dxaMCHahHzbr3Aj8vO9omRGOlqSwalAbsGVIMUahWVYIjwkoUpOwG1iEoSAgBxIZJF0blWfVK1B1ZnLpcXY8adPyCkkS4mOCgFCgvKMXNyQQ8p8QlVMHZGJgdS/1UZbZQHEYIcHzeIYIZ28EIZqB+sBxG1S6bPgrIgloqcMCS2R8wAEI0bcUHipfnkgDBSXRMiYLrWASedZJanLs2S76ZpJaAhIDUSLCcRbWyTd9QkdVyguOQDKyvQSQgQkJkVXngEGKb4GgMFIHkxaGAeU5pliGgv58iv++yOtRqeqRXOfdcDvjnSk2oArdjgxdixahggw7Faa6EnmZnDJCN8ygjklbGiAiCJDsCBCQjkkaxbAIrDIH13Z38kTERcitIAtxv4yAEc4YlqwJqK2Tyou1BQ5zLcxHezo+QjIIoEdaWMcwoWPBvTi1M9hMIb3mIfdvnd5hshWBuyYE6c9zHA+WcaFAVdyiE+Qd1T1uwUQJbSBZilrYDhUfSammdKAsRwWSgDXLTVQwBfiDeyD7JxmRnzOY8IiSWOe7zXwwMNEUFXVih3R0AEM1EBBsOMUow5Fwansdbo4lMzaB/1aOFLmnH5QIEcO4Y2wqWzoIXvKvkgMDGmJvN7xQCNQf+BwZ+mdcfNQMA5ppTHaMvChWJBGlhmXMzIwJiBlseQNAGEumHY997/TcjIxMT74/vZjLXXova+0KzENqttYAqROcRgDso7ee1nrMmgnA6DK/t1MyFcB3jyqQNZwoYvHB1dnb23Ln/6ukZ6en57jbQ+J+np6cvXHju0qlr167t3rv36vT0xMTE+Dj8aa/RzhlZMjy7VBpYjSMZFCK0kYZBgCcRMIlx7G0c8weo/0tFRbD04NwKL7597972+PirExMXL178OUKw/f2RkZFLyz1tbYANZRvYxrEWnXRAYHRHtrUAsJD4l4GB3zaJmt6g5izPR2NhoHw6FsaycIAgQ0K1mRQtbUR0BEgG3v5VlE17JoPAZhC06Mz0GaRFErMDzxgOaY4IDDGh2e4RoAe57YGBX5coF42IeFCc5EtDn3/+Ofd5PD0vOHhMegKRAvLEqLFYMQa3QEOydwv7olVsyaMLnjNgBwGcSkgr2BdNYQTIkm0RGBI8aznjlkOoDfTxwMDX54Je790PP3zw4OzZvta7jYIQ/rzN5Vqedr11NRHnHV8fB+2NJPw9EuF1rkAWaFoUJN50ATtQlA1Nty1M4nROwhkfpBUsMbLPsZQqCHBDXBAb93YHfv/y4uDiPtDS0tLNpaXBP8yIfGkCHEePK7B6NV62cTaMwGQjKGjHMiWlAgG3SjECkv+c2cHOKLiy/uofVyQS3Rawl5qUaIWAWpB2oVFvB6aOAKiqKEbvjA+9MvD7j2YR9Z1F1Nq3P/Sfd7vUbM/ERZzWd24gNQlZSEbTGAjc0SKEDCHBJWIiS1axLyNef4GoEQ3E0vgsKfCDOKDRYF1HG/J2eaLOEBoMCKEo4JVy0/2b576z953gue8gevYEpvoTZ/fvf3k6zIHO4ne/kVAEM2l2D14rv4nSJ5ReqSSJdeM/kdx0lWTXRAh10vg5mhaN6ZGd7mIvZxGDPqjp/ugO8eFI/KVPBlvrn737HUYUAQLRB9C4iR5C/51IhmOxqIGUCqllThVFESVYG2Gc6JGBB0krVgK0rA/qENBI53JN0paL9+Rpu8EIUNQWgTskJtNLg31w3EAvWBGcODH4py9ePMXoAnfrzeJGk47iuUSF4lyyVCrhFLFYUkKk4Q6GgLkLknIsMIUhEARS/5ahXVFH2vFddhD0/rSiZCHxzhfDrfX1lFsG4YUKgPqzl7iRNkojfypHwyaK6Sgc3wjHyhyhMs9mTo1EjXZolTm1goICIJCCo7R/5FlnADAI3I43Q9CH5eYKgBtXhut1B37irhnBV9duX2KNHddyTrXYgZ7EUkZUsQgSMV5Hp716hfF4pla83vFz3pUtF/3NglePAOlSo9Vzt1gRyELX7iAC0Pewjx05FsNd9lPrRx//y8eXGYA2LiLqbNdKQiwNlX+8lOMyMVX3uMaTdRIJZLTdEhib+vk/j3lop8LjooVbUNJ0SUKaJBjyN11i0UKNQO16fR9zurRYOXRk0AzBif1fQ6oUh9wRK9HE5VwYbJcXHSmUDpdjqhjNcFwuzPITARCcw1q/wxpEQBeXtW9dk8Q9jU6u9GvteKnRnIfpYlo706H3PjmL+Gy9f1avSh8yBPXDEKUHfnUNtOICIq7AZTKZdFxHiVyFkvl8voA+5fNN8JR0icdJRuPMzElpexx7nh2tT6dDENjqp27JtTC1xUYKVJF0flPXvmsgOsRLQ8QIznLDmuEieuEu8U2LH6Fs9WOuhwp77OxN7k45YqZSskKFHPqc28S2nFDABLB3qTs3TvzRiiYFhsDjIskFrtU8QIBHsoWgN2UiAuH5JXr0i/eHhvYXEQ0D9fXBp8X9oaEffDYw8Isf3b9Im7Se/+gbWlwaSsawHunsV0fzYfjEJ5EIEnkFjT1Iz/ccHfxJK6vUepeXCf/IMxEdukhFsrBDIOE0T2fNegRubAXBjwaZ8gwPVmhxkXwdbr35q4HP9vsWL05MkNde2F9CD136XS5/owsYN9u0qMaKubIqIH8aj0GmVZmcMQR1wf7JVQ/SpeWLcOIBVu6DDr0/7WJSWfdqzWxd70dfaspYia5eaTUoD6XKT0tfJQZP1P/rF22niMTbLl0ahl+3nh1e+kvmte1Pr4oGFGK56c0304VYuFiKc5uJWGOwMrrUEEBG1L+yNRYILF8Eh7QzSt2o5N2aYAgAwhZBgNOkihB0CJCFy2LstiEUGAn+NPzSfmv94uK/X/rkIrd8Bmhi+d+4Vkp9g0MPuRdv7l1lGYXKx7nxXw38NhGJqnwEmcHlc4xnyTu7O+tFRRj9GWB8+Tr+Sh8CsQIQVDzVZEUIFUswBQRZjDggIMe8OLTUV3+ifnC/fph7keQVl/58hRuidBN/fnj/C4576eHD2/NriTT39cdff31rE7soEpbHZxG/oys7b/146Mer6ysrlcAl7W1XgliwfyqwMHFpYYFhoHMd4lJVGwQtWIuihT88W19fb2Ad/dw3CPbKkqXWpda7X1xaJlnF8NJgqyYERsPoY/jT1PzmL37x2We/3kxGyhGCoAiZA+j9QiDgQe2hQGBha0U79b1xhkAKrqyu7qy8fm9lZYfZOc1Vvaf1FY8JgVsVIunxvQ8/fJYQHHzfMPB+c+jh0NLwWZYstQ71/YEjlhz4n8HBCuJ6Iz17Yz6Jeh0DH+cEMboB/F/bgype2iHn2ob9GcTirX6SXdcxBFLQuz4FkSy4fQ8pFwt6nh1trKOFNR2CdhIPBLW08UoxuwaU5d7krtx/ODS0ONhqUKnWpcGhied6wApcO3Obn77X+ixm3qp7n6ZLGMFncV5JcNe2UVsU7JOGsLbn2lg+sUILBBylpTrvjmsKRTFpe9eL5UEg6Cp/WwRuCkEUlUgZR6Tcmz/qO0t9kYEG738UL26+/PLPf1LajKf/N3Fn7/kHDx68AFIzCuLD+NcQPTYHvi7zkdyeRKMsm9EwBCivo9NXSE29oyuTYAEYE0EANkFHPQFcCmFbZo1AHQJapaH0nUUkIfnBg/o+69HWD+8/UPLpSCwC6h0NA97cRnxjY/yvf/3rl59++uWXXz6PaXj4+cvFz3799YtfNym8ApkcBrClOZe2UwwBnC6RgtQ/uTU1BjGB/kgRQOpBhIBbrEQIshUBlQvuURCPLijxX/Yt2SDo+6RVDKOmKInDIq8qUSgSYqV8PteUZnS76bV4Jv7L3XRJYWVlXR2b/MG5n3mux6P9RDu+oy6kYoG3qFbt7dZJNDSQypnYcqMW1PQRzdB4l0O4EBEjxfTZvlYLhLNDrV1CMiGG0ANV3kSm+iBRQiGOzs12tAC1sPrHv/zxrSnmK8nAhvSsXYFR0rHo//Lh39EuADWFSSyELlsEOCDoCW3/iMnNvU9aLTbaujQcFCMc82nGJUGZ7l3yJA1VMrjnReZmXhcbXU72B2evnQtK4CspBKTjpE/EZoA7YyPPtRGLqPPiUsizxRBQU66KANWDglLcHe4bNkOoX9z/UOQ38qLjrM+NN9lRzyzCIR1iczN64qso55+9DK4HYgOryRAC2icik9oFDyBgDTHa35PqDDMRw5ZFi4UNGeU1xXd+N2hBMDj0ApSPG5YFRzMOMKpyBldkjCd83ETpQQbYeVIIqN8oEV0hngl47gF3hc9dot0xeCaaKGjtM7l64xErUrrws759iym/+GyjwHMRuwGhSRYJ1HakSjSpt1qKAFRrnc6Pg3oE3lmINyMo6qyiTv32l8vLF6enX33j8ubm5hfKYRGg8FDmrt8etBjCw74ZsNHcgWsschhggjZKXi0UeMZoFwVrUZ1W7qPuCkLQM7L81fj49vjupUvTp7iXTk3/+fLu7vj4V7hT//7re4g0OzBsQNo24EOCkrh8+4eDJgz1NwfvClDDh22GjMbno74pvJ/On9CFCXCTu3vkO+ahJoMIwcjyMmHzNyM9yy8u97QhGUj0MVNIi+pmNF9kmOPYrxMpYvmV69fv99WfNSDY378rqspmWTzAEPgEGlTxjSQs6WeswZ3VU/+1TnPrKTKOkogWQf6DaD3g6nmph/ofYgdEAb0OCBxW0nhlY+/2u3//cNiAYHHoBT6kljOKQ+OdiSCKlYjuEpEB5QI5+EnXmUsjgbeIo1knTrQ/SKewzO49L/aQIQLzRVssraCO3DhVtkcgi6Xs5euXfzKsh1A/fP9BlxoKF2NV13BkPhFHywlQG6M3pkMBiWrUmekR0piT6AQcsjk6USBMj24tfPEb1rQgnbx1Fg+oFzQiaLZXBFCWOx9ce9dkztzzM6pbzSWq7We61Rjqh8kyloFEglIAD528aBgOCFxIyWf39kZA+5fff337K7BWTdEk7wr3Xa+kM5UzKyyrIN1H00TWHgEIIZ67ff32G39/U9dBqucGg0JNqMw5rb3gZ6qJDBqkAgKk1963zqBm9/fQ3G/31enpae7CqedeulK4UnjllQsXLgG9vP36MupXME2T6jijuzrD0mvBJiTbhTTyKD6y8Y8/u/3OBz87W7Hm+qH9u4JbVjIl56U6N1/mwgihLNzZfKVQuHLlwnNAL+/u7t7b/t7Fi8sTF3t6FnDLN4i1aGE0SFNXzzrJ6LwEgVRHlmACZjMw7Yc4rQaqatOd29c/uHz9gx9VGhn7Sx82yjVqcsN5IU2NpnNYYWX+xt4eKMuPcU22TrQIOJ0YofsrUj8Z/I2iYoZ6VuylCAKJJtcuz6hkNAPZAMA8idIrQ+kf3719/Y3b13/KUiTIK95rhNQUfI2TJYTEXDyKlQxrEcuQK5bsmlimDQg2uoSQRpvZngUMwcvtSahoYPkrKfUrS6imBRen/VLQhuTbV34CGK7fvv4shlBfv8TdEFT402ZSsI9qsphHk1jkbWUSD0ze1OO5uBwgWajmTSUtunlcUD0H67i9YHB0lf1qRcvr6JuYVyuc1AGCb+QdBOAH777zznsn6k+0/sMPOC6JdiDlSDFsm6HKvIwXjOQKAjpzYhFtZfX970/i7qJEIhoZedApIDwusDA5yn13ckHrDJOGEYhAS2aeOSQCPhrvfPvy9etX3v3hD99778Hw4G3UN9nEy71KoSzYRDU3r2S0nR5ZJXkRSU0Db7GGxPY2dTnk3MfoVHZVK9wCgQsjGv+eLVI1nKyIwILAybXzajKRu/zG7eIbf/3pT3+3+wM2UhKBdbkUV6yLXG5VRbGMlSGqQHZZSFxlnYm67W0CYNS4rDY6pW0Bu16s9OOnSEbrbayIwLJi1OyAQFVzlGnGPKY0Kg/kCGddtHarYq4pqu2pAgKSXe+M6bNraW/bq8+uacaHxswBC4LAAgVwUrdBa9kwctrVDyk5zo7ImnsiLpoGvVBWlNJh3fpaiE7AaWrARpcYAQnPmqvEeuRlbTqGwONarwwQKu9mWVRzCGmAIG6LAEezUIkzLZzKKg9uSNR3+VmVyUaXC6jTKO2Ne6Vg/zr9He1PEBOZnCJtjJcQAo9naocCQJ5UA2Ddd2x3QhBtskWQUeDV3OHNvKHaRFVRMSKa9nFIdlpHVTwwtj4aDO6NB0cn2ex1TBMBMQb4QyDgeW7ZE/BMTY5SdBCOdadlXXdscECgRDdtERQiyJGGEk36hc0QL+bTEdOqqUK7Ldqetcc1NrX1vVdXtc40G+DXsfmI1D86ubX6Tz/fmuzvr2N/m+H1js9ma9YBgRq2R8DhaCajBJS9rjsk8kmwAYtl0IuGJG1o5vF4Ria0/l1gnQ6ZGmc0MaDLo25vB7VxrFc6LfC6bW676xCcEqOwPQCuKSyiP3NJrQGlikpyI2qNEKzlhZpAGtsj0+yKicAWvWCiC43KtTFPXd21ykSBZBO6k7G7StBpVyvmgIAjapRPhwnP6FKcRC5qc2WdLGjXfKxoisMQeALr+jmf7iK7ul0NAbo8zfjCdlu/zUdFUEKL9e4oVyYZnCrGCkn7Cy5CWucUQjO7cmiaDhDYoJLMWvnG014mB4oAfjzNm2zLfQQEvCOCtIICfCiZUSB6ySJfIoHahlDr6SSFIE0u4AYvuv4s4EIDEAMANDE/fVLCKAABfJVOIv7NtmW3tuwQEPiyEwIuis8+gioZVYzm4o65NhICNQVUAaMmu6vnUtvC6qQ2hKpjm1AYQ9fpmZMnvbvbwZMzp7uM80tCURsAjghKeqYzRd0PZcSxHG1KiIJYziRCjuWO262HgAcdK999+e9G+yuLHzoARJkaG7tiUXbVuNGKaxyW3x1CGp7HV5hO6H7Alb4MDxAg88hbr/mpwXvmWoe+UXclrCSduzyrX1whGwA8b9gNMOzNGPTIDoBDlSbz+rRoM2awCuT53Wq4mOAyputKcfsabdppMwVeVZWrurhLrlohNPuaXszxeC5fKrOdN1Vl23u6K2Nslci0L6ghUPVpUUIVMyZDgDDWhC5n1F89gkcjlHk4WSUcQcOqXNPGnVmvBYG37mqql9IapWx2fn7+Fsfdmo/nkuVyJBI27j/bX8bSYGuGIXVDx3JSFPWGXUIHH1IzTbq9Hzh6evsGtGgRDZdLyXimeCuby5fz+dTbN2jmwBAA/2/X1vrNVJtK+VKl7u7ujrXsrQKET2rjRAwOV7HYNx5Dqi6pKJRFQdEJARtCKFwp+MnNJ4gWRyOleHozPZ9Nds7NzXV2Es5q/TdmvXg959osWtO54a/11WLyYQIwnZ3n5+jL4QkRenaZ3dUCG9uhLmJhpKpvVjhO84qq964baJFVVsNIhUDzFdAcYF1VorF8/BYoQbIcSc3VlDt8/u7eDn93ttePGfXfuDF78lzTuatXOxHPtYRxzLm7QsyitJ9kvI3rdlSiZ5rtAEDFaHA+ckiIVoSQDpNSWKZDQTKOBq2Z5xKdnU1rNZ2ZeX/tfCHlz3Ip/xrX7a+cdqojhThHgDDvczXWG7c4kMPVpbYATAjKYLmCzr0WyiGqOypW+1g+GU9nb3V3lrjO8x3AcC/X4e/gev3dxTV/Kp0lAChReXSeRzpzWOYx2SuRQ8dL5hUdAhW0UBVi6YopIy1SsOLzsWSmmI775zq4ubm1eWA66/Nl52t9Wc4Hx+8DNN16BEgAnZ34AI7CfY3TBXX2rhSlA7rkOoMvpRbEnA5BCFRHUGKljWITeJt5UJxba74OOHrEMPraza35u9Nr/tqODh0ApDpY64/Eew0xN1sROFbJQkTnPBECNy9UQOV4pPn5jXQunyvX1GSB4zX4yM6n/OlsqhZ9XSsAkmw38pg6/pG7OTL7wHxzi8NdvpxE4A7p/T+ZeEAlqdlyXImWmtLptbnQeTjqWg44LmZTPvgeHX8KLCDFrdWCczeqD7jXo7LvjgLzVa7rdRIBlF2VxC4Txd0tGQ26mTNqKsYjSTBb/3yxGxwO2Cx89MKxg9liUaQ6fHrzrUW2W3PE45cdT75CTkklug5fQ5BUcY7rRjd4YM4oHgt1zoPH7IVjTxWytf4iEgMRgS+N/L/fxP/5I7CPlN58R6ejiQAhqCSjZRp5Q7zAVCu9kSNuPkudDXKd6GsWUPkMvofqf82h2a+i9FZyHIeB49ESu3RMJJFRFSqqVUil0nDqHcV5vy9bBCSFWn827U+tdZiPHwmg85Dq7w4hpT/CfVqcph/YarV+V0Ll6V2fyukC++UaPvXaNeY6i71EgXy1ZgIFqjmMAID7o99UsNnx5QCBFr5KoiJDrh4tpzfynQxCr38emSuKXmtpiFzw0dFrZf8wCoRWe77hzQQbHO9y5YaaiZWVhYigimI0n0mUw5EkQ9DhAxA4eUgVerEI9H5fB6DzfDX+3aD0zdWcZXVyvsGJLFQCWhrUP5xMpyNKTeLWGsPVsVZM1aLo5e8Fd5rqTdlwD/zXnq8iAPmISm8lR0+Eb3ClmYGoJgvA/1xnLzffzRD0FiFdQ5HLjyKaA/n8jhYcPby7caYqd/lBV/UxBPl8IR5Ra9Z6Ud6Qmqe/LXLgcprSYAq22k8EAC7IevBy9LHdztQpo8C32qtk0pl4RJE7s5y/e56r7WYIOCSCwprVdeoEcN4qgObmw99Q9BAInJVIiFbaQxElksN5fgdKNrXfd/v93Wv22s80yPrCj3BjWjtyDsiqUEnrIvIaCbeQ76PKhYkAFYnO/IMPsjGAx3GfQz05mkGI57VgkEmluHTKN59NpQrzKZ8W5nodzZcIwAbAN781nRM5mgEokSaCNT/K3bpp8pkqsKhcFQFK454AAKfJB2qn5xmAQoe/CT6yKIVOgxLN04BQ6KiCwNYEosdw91tnEVQyinlfLQepM65iIPEvrnUfjADlQdYXffz8OzV85ZAuHmMb7qWpMyp9O1LpAxHY5EG2c4tjQoDubBLRRFCEeqvoQ2kz/kD52/wBCHx2AB63EyJk50xRDi3kKrEgi3ontOkDtpvtACTVEdgBeOxelFKzjQYB/9F0OqF1TCFv0z78OAAcgMAOwDE4IUKW+gwJQM1ziZiWUWRrfVlUgzXBB+270ZhWtEWAi2GLXh7bPd2tqymCoCQKyfO+LENAaq9uYLd7rZtymXJGgFJRi1yP8X8+mBFAGRCNb5Y7a7XcByX/hW784dMyIL8jAigGbAAcG/8WBCCByGZTDZRa3RVX6suu1fqKWX0C5MdBOW1pR9hK4JicECVjWhQS+DwX70QNfZa9AZeogkzNG7glpjzfbQHwJG2YULPhvXi1xOUwp1r2BjG4F5UwxuOG8EZTUxMAqwTkY5WAKR6oSo4r0TFFRYn8ps5/xZRNCGzr4eNzQpT0MTkUzRTK1F0yM0j7wQSs6l6L8wojAtty7FD3wnwk0pdoajgT6SRMQTXMXKm/1y6Hxs7WIBsEwMz/sTohRnoZyHM1lCea+HBF+N5GAkDI0vX9CTsAx5PKVUHgrnHPMQQ0GvTaMY8fYEJgC+CYbZiScZvgPFNzWoTZnz9C0J3WI7ALAwfcxvOxkcEZuTt1J4zjsZMMsCFoCGwAPNrt5o9CDW47BMSQC1XqYPQQhsBOAsfvhDQEUTsEJK2br9IJQmKiAO0APBEbptRig8BHXJFzLxQoVaQisgPwZGyYkr53TSiAgk8AAAGnSURBVBFgM0UTmioAwOHSAscK4LgTCTM1WxF0FA8UAdK0bG/KLhU65lTOSrqriBgC4oqqigBgptPZXptk9El5UR3p7lh9XocgWxVALRnTW+PYk7RhRpXcyD2HWfOtkZToIAh2gfhpANBZAs0q8ISjqboS1eJqwMz/E0okLKSb4/hRLwXXyNX70ng+bDGBpwVAN8hxd/pocWBTAxv5t8uEnuI/P2T+CBsCLiGru1Lb+fCTSyRsITAh+GmVX00E9vPtp/1/QKk1Y38Krmjeebjq8523WzB4Ok5IT/SW3e7zPl8aV5e23EMQsN0ue3o2rCP2T7g6EYJsr2m3iayF4vUyC/tPPhNyIOJU3TWdHWgJuiNl4J4sVjos9z1NJ2Qg8i9M3DVznX6yD0p3ifFqWZW9ym8NgGfQ/ji+O5977nwn2+LWlontua957BPuR6UW/L/9EMNziKrz/m0E8Az695D0stZDbUJ/S2zYRA2WW/E78v/t/S/K7dX/x6sbXadi9/89v1XU0NIMMGSDJrkx68pRNimfMjW0t7cANRNC37a0P+JO2d9IT/8HvmoNLd002fE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5603" name="Picture 3" descr="C:\Users\ASUS\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368002"/>
            <a:ext cx="2566963" cy="2261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212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dirty="0"/>
              <a:t>AİLELERE ÖNERİLER</a:t>
            </a:r>
          </a:p>
        </p:txBody>
      </p:sp>
      <p:sp>
        <p:nvSpPr>
          <p:cNvPr id="3" name="İçerik Yer Tutucusu 2"/>
          <p:cNvSpPr>
            <a:spLocks noGrp="1"/>
          </p:cNvSpPr>
          <p:nvPr>
            <p:ph idx="1"/>
          </p:nvPr>
        </p:nvSpPr>
        <p:spPr/>
        <p:txBody>
          <a:bodyPr>
            <a:normAutofit/>
          </a:bodyPr>
          <a:lstStyle/>
          <a:p>
            <a:r>
              <a:rPr lang="tr-TR"/>
              <a:t>Aileler, çocuklarının zekâlarını sınavla ölçme yanlışlığına düşmemelidir. “Sen akıllıysan bu sınavı kazanırsın. Kazanamazsan aklından şüphe ederiz.” gibi yaklaşımlardan uzak durmalıdır.</a:t>
            </a:r>
          </a:p>
          <a:p>
            <a:endParaRPr lang="tr-TR"/>
          </a:p>
        </p:txBody>
      </p:sp>
      <p:pic>
        <p:nvPicPr>
          <p:cNvPr id="26626" name="Picture 2" descr="http://siradisiannelik.com/wp/wp-content/uploads/2011/03/smarts-ze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3807651"/>
            <a:ext cx="3571875"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883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dirty="0"/>
              <a:t>AİLELERE ÖNERİLER</a:t>
            </a:r>
          </a:p>
        </p:txBody>
      </p:sp>
      <p:sp>
        <p:nvSpPr>
          <p:cNvPr id="3" name="İçerik Yer Tutucusu 2"/>
          <p:cNvSpPr>
            <a:spLocks noGrp="1"/>
          </p:cNvSpPr>
          <p:nvPr>
            <p:ph idx="1"/>
          </p:nvPr>
        </p:nvSpPr>
        <p:spPr/>
        <p:txBody>
          <a:bodyPr>
            <a:normAutofit/>
          </a:bodyPr>
          <a:lstStyle/>
          <a:p>
            <a:pPr lvl="0"/>
            <a:r>
              <a:rPr lang="tr-TR"/>
              <a:t>Çocuğun yaşı ne olursa olsun, onunla kurulan etkili bir iletişim, onda kendine güven gelişimi için en önemli kaynaklardan biri olacaktır. </a:t>
            </a:r>
          </a:p>
          <a:p>
            <a:pPr lvl="0"/>
            <a:r>
              <a:rPr lang="tr-TR"/>
              <a:t>Anne-baba sınavın kazanılması gereken bir savaş, hayatın tek amacı olarak düşünmez, çocuklarına üniversitesi  kazanmak için geçilecek bir basamak olduğunu hissettirirse çocuk daha güvenli bir şekilde sınava girecektir.</a:t>
            </a:r>
          </a:p>
          <a:p>
            <a:endParaRPr lang="tr-TR"/>
          </a:p>
        </p:txBody>
      </p:sp>
      <p:pic>
        <p:nvPicPr>
          <p:cNvPr id="27650" name="Picture 2" descr="http://www.sektorelhabermerkezi.com/tr/wp-content/uploads/2014/10/telef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5692569"/>
            <a:ext cx="6264696" cy="1165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483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SINAV SÜRECİNDE ÖĞRENCİ</a:t>
            </a:r>
            <a:br>
              <a:rPr lang="tr-TR" dirty="0" smtClean="0"/>
            </a:br>
            <a:endParaRPr lang="tr-TR" dirty="0"/>
          </a:p>
        </p:txBody>
      </p:sp>
      <p:sp>
        <p:nvSpPr>
          <p:cNvPr id="3" name="İçerik Yer Tutucusu 2"/>
          <p:cNvSpPr>
            <a:spLocks noGrp="1"/>
          </p:cNvSpPr>
          <p:nvPr>
            <p:ph idx="1"/>
          </p:nvPr>
        </p:nvSpPr>
        <p:spPr>
          <a:xfrm>
            <a:off x="457200" y="1556793"/>
            <a:ext cx="8229600" cy="5184576"/>
          </a:xfrm>
        </p:spPr>
        <p:txBody>
          <a:bodyPr>
            <a:normAutofit fontScale="92500" lnSpcReduction="10000"/>
          </a:bodyPr>
          <a:lstStyle/>
          <a:p>
            <a:r>
              <a:rPr lang="tr-TR" dirty="0"/>
              <a:t>Öğrencilerin </a:t>
            </a:r>
            <a:r>
              <a:rPr lang="tr-TR" dirty="0" smtClean="0"/>
              <a:t>sınavlara </a:t>
            </a:r>
            <a:r>
              <a:rPr lang="tr-TR" dirty="0"/>
              <a:t>yönelik tutumlarını etkileyen bireysel ve çevresel pek çok faktör bulunmaktadır. </a:t>
            </a:r>
            <a:r>
              <a:rPr lang="tr-TR" dirty="0" smtClean="0"/>
              <a:t>Bunlar:</a:t>
            </a:r>
          </a:p>
          <a:p>
            <a:pPr lvl="1"/>
            <a:r>
              <a:rPr lang="tr-TR" dirty="0" smtClean="0"/>
              <a:t>Zeka,</a:t>
            </a:r>
          </a:p>
          <a:p>
            <a:pPr lvl="1"/>
            <a:r>
              <a:rPr lang="tr-TR" dirty="0" smtClean="0"/>
              <a:t>Motivasyon,</a:t>
            </a:r>
          </a:p>
          <a:p>
            <a:pPr lvl="1"/>
            <a:r>
              <a:rPr lang="tr-TR" dirty="0" smtClean="0"/>
              <a:t>Öğrenme stilleri,</a:t>
            </a:r>
          </a:p>
          <a:p>
            <a:pPr lvl="1"/>
            <a:r>
              <a:rPr lang="tr-TR" dirty="0" smtClean="0"/>
              <a:t>Öğrenmeye karşı tutum,</a:t>
            </a:r>
          </a:p>
          <a:p>
            <a:pPr lvl="1"/>
            <a:r>
              <a:rPr lang="tr-TR" dirty="0" smtClean="0"/>
              <a:t>Aile desteği,</a:t>
            </a:r>
          </a:p>
          <a:p>
            <a:pPr lvl="1"/>
            <a:r>
              <a:rPr lang="tr-TR" dirty="0" smtClean="0"/>
              <a:t>Sosyoekonomik durum,</a:t>
            </a:r>
          </a:p>
          <a:p>
            <a:pPr lvl="1"/>
            <a:r>
              <a:rPr lang="tr-TR" dirty="0" smtClean="0"/>
              <a:t>Çevresel faktörler:</a:t>
            </a:r>
          </a:p>
          <a:p>
            <a:pPr lvl="2"/>
            <a:r>
              <a:rPr lang="tr-TR" dirty="0"/>
              <a:t>A</a:t>
            </a:r>
            <a:r>
              <a:rPr lang="tr-TR" dirty="0" smtClean="0"/>
              <a:t>rkadaş çevresi</a:t>
            </a:r>
          </a:p>
          <a:p>
            <a:pPr lvl="2"/>
            <a:r>
              <a:rPr lang="tr-TR" dirty="0" smtClean="0"/>
              <a:t>Okul ve öğretmen etkisi.</a:t>
            </a:r>
          </a:p>
          <a:p>
            <a:pPr lvl="1"/>
            <a:endParaRPr lang="tr-TR" dirty="0" smtClean="0"/>
          </a:p>
          <a:p>
            <a:endParaRPr lang="tr-TR" dirty="0" smtClean="0"/>
          </a:p>
        </p:txBody>
      </p:sp>
      <p:pic>
        <p:nvPicPr>
          <p:cNvPr id="2050" name="Picture 2" descr="http://stockfresh.com/thumbs/lineartestpilot/3142682_%C3%A7ocuk-%C3%A7izim-aile-ev-doku-san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708920"/>
            <a:ext cx="3384376"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633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dirty="0"/>
              <a:t>AİLELERE ÖNERİLER</a:t>
            </a:r>
          </a:p>
        </p:txBody>
      </p:sp>
      <p:sp>
        <p:nvSpPr>
          <p:cNvPr id="3" name="İçerik Yer Tutucusu 2"/>
          <p:cNvSpPr>
            <a:spLocks noGrp="1"/>
          </p:cNvSpPr>
          <p:nvPr>
            <p:ph idx="1"/>
          </p:nvPr>
        </p:nvSpPr>
        <p:spPr/>
        <p:txBody>
          <a:bodyPr/>
          <a:lstStyle/>
          <a:p>
            <a:r>
              <a:rPr lang="tr-TR"/>
              <a:t>Çalışmalarını sağlıklı bir şekilde yürütebilmesi için uygun koşulları sağlamak anne-babanın görevidir. Anne-baba ne kadar destek olsa da sınava hazırlanmak öğrencinin görevidir.</a:t>
            </a:r>
          </a:p>
          <a:p>
            <a:endParaRPr lang="tr-TR"/>
          </a:p>
        </p:txBody>
      </p:sp>
      <p:pic>
        <p:nvPicPr>
          <p:cNvPr id="28674" name="Picture 2" descr="http://www.bydekorasyon.com/mobilya/wp-content/uploads/calisma-masasi-onem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861048"/>
            <a:ext cx="6984776" cy="2969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845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dirty="0"/>
              <a:t>AİLELERE ÖNERİLER</a:t>
            </a:r>
          </a:p>
        </p:txBody>
      </p:sp>
      <p:sp>
        <p:nvSpPr>
          <p:cNvPr id="3" name="İçerik Yer Tutucusu 2"/>
          <p:cNvSpPr>
            <a:spLocks noGrp="1"/>
          </p:cNvSpPr>
          <p:nvPr>
            <p:ph idx="1"/>
          </p:nvPr>
        </p:nvSpPr>
        <p:spPr/>
        <p:txBody>
          <a:bodyPr/>
          <a:lstStyle/>
          <a:p>
            <a:r>
              <a:rPr lang="tr-TR" dirty="0"/>
              <a:t>Aile, çocuğa </a:t>
            </a:r>
            <a:r>
              <a:rPr lang="tr-TR" dirty="0" smtClean="0"/>
              <a:t>sürekli</a:t>
            </a:r>
            <a:r>
              <a:rPr lang="tr-TR" dirty="0"/>
              <a:t> </a:t>
            </a:r>
            <a:r>
              <a:rPr lang="tr-TR" dirty="0" smtClean="0"/>
              <a:t>“Çalış</a:t>
            </a:r>
            <a:r>
              <a:rPr lang="tr-TR" dirty="0"/>
              <a:t>!” demek </a:t>
            </a:r>
            <a:r>
              <a:rPr lang="tr-TR" dirty="0" smtClean="0"/>
              <a:t>yerine, </a:t>
            </a:r>
            <a:r>
              <a:rPr lang="tr-TR" dirty="0"/>
              <a:t>“Ne yaptın, nasıl gidiyor, beraber gözden geçirmemizi ister misin, bizlerden bir beklentin, bir isteğin var mı?” tarzında bir yaklaşımı tercih etmelidir.</a:t>
            </a:r>
          </a:p>
          <a:p>
            <a:endParaRPr lang="tr-TR" dirty="0"/>
          </a:p>
        </p:txBody>
      </p:sp>
      <p:sp>
        <p:nvSpPr>
          <p:cNvPr id="4" name="AutoShape 2" descr="data:image/jpeg;base64,/9j/4AAQSkZJRgABAQAAAQABAAD/2wCEAAkGBxQSEhQUExQWFBUVGBcVFxgYFRQYFxcUFRgYGBgUFRcdHCggGBwnHBcVITEiJykrLy4uHB8zODQuNygtLisBCgoKDg0OGhAQGiwkICUsLCwsLiwsLCwsLCwsLCwsLCwsLCwsLCwsLCwsLCwsLCwsLCwsLCwsLCwsLCwsLCwsLP/AABEIAN8A4gMBIgACEQEDEQH/xAAcAAACAgMBAQAAAAAAAAAAAAAABgUHAQMEAgj/xABHEAACAQIDBQUDBwoEBQUAAAABAgMAEQQSIQUGEzFBIjJRYXEHFIEjQnN0kbHBJDNSYnKhsrPD8DSCktE1Q1OTohUWJYPx/8QAGgEBAAMBAQEAAAAAAAAAAAAAAAECAwQFBv/EACURAAICAgICAgIDAQAAAAAAAAABAhEDBCExEkETURQyM2FxIv/aAAwDAQACEQMRAD8AuyiiigA1W/tqF4ML9Y/oy1ZFJntTwiPgJmc5WhUzRnS4lUEKBfQ5gxW3UE1DJRWOzVrvK0mYLasv/Vyi/QINPUipaDHBh2sQx9JAPuWoZYnAteJRrH9LH/FUM86HQyObm/5yY/ZY2rXMEtoGYk2HZkY5uhUa6/70A8OK1itcowZvZZ158lxi/ZbStUnu4H57EJzPKUjW36UZ9KmybOmjw9a5RLF0xbeWaAHn0NkF61yYsKCRiYntc2MMqk2F8tw34UFlk+z4/kEA8n/mPTHaoXc/DrHhIFRsy8NTm07RcZi2niWJt0vU3UmZzYnCK6lWUMpBBDC4IPQjqKTNpezfDCOVoEaObKxjYSuQDa4QI5KhCbXFvuBD4TUPt/b0OEW8zFQ3ZWylixtqFA1PT7ahuiUUJIcnZIKldGVgQ6t1VwdQ33nWuvB4imnePauDxwFsNPnGizLwlcAdDd+2vLsn91IOMWSB8rI+t8hymz217IBOtuYuT61RTi+EzTxf0MwkBr1S7s/aZdlUAszGyhdSSegqY95KsUcFWU2ZTzB/vW/Igi3OptEUdVYrCuDRJKFF2IA8TQGwNWgy5GLo2Rjqwt2H0+evj+sNfPodEmMB5dND5GwNvsIPnetJck1IJbEbYikTI54Rcqjgkm0bG0jowGoCZ/MaXAqUxMgeZiLFY0WNcp0zPaRyLdLcH7DSgj3u/PSyDqQbWt5s1vhl86lNmzHDrkdQyli5ZBYqzG7XX5636jUDodTQgmg1BryjBgGUhlOoINwfQ16NSWM0UUVBBbtFFFWMwquPbVLlgw3gcQL+doZSLjrY2NWOarP25f4bC/Wf6EtCUVxhZCakIEJPMiuXZkGgqXVbVUsZT1Na5W7UX0sf31trVJ3ovpY/voCdlHkK8rpXp681NFqQXoTmLE8/G1FA/EfeKEMe/Z8PyDD+ADAegkcAfZamOl32fn8gg/z/AMx6n5HtUmYSPVcb8YpMVIcPYAYe7ySkt8mxUghANL5WuS1wLcjY2bcVvNhEuGxEQIvcZ1vpfz8qSN29oRyOQSDK+aRwLEBmGdgTyuA4H7qwzSqPB04Ic2zlg3XlTUTRcMXJLKwZVsSSbHKbC5vcDlXFFieJDnFsynOjWIAZDdW8bcr+IJpr3gw4GBmjUWUREAa91RyHllH76VdkYV5QsUYBkk0F+S8szt5AEE+oHWuF+qOu0uzXuvsGMYn3qNWCSBwqm3ycoPypS2mVua8rXYeFKG+088OOmMwIEjloyAcrRCwTL6KFBHQ3qxNnsMGfd2j4RHatckMORkVvnKTqT4k3A5Vu3owEeMwssbWuqmVCLXR1UkH4gEEdRfyrWGZqdSE8KeK4laYPat7cydAB1JJAAHnewp12Tu00gDTOVB+Ylv3sRcnyFgPOlbZ+7UmFxRSXhnKVaN/mEDtXN9RyUEHqbX61ZmdouHmAKm6sRfRgpYG36PZOh8RU58ruolcOCNXIR94dgDByKY3ZomsgQi7gnOQMw7wBV7C1wGHMDSPBD2UG4Iu3jl5ZfImxHwNS209otiBxZQoCi6Rjuiwa2Ym+Z+0R0GvLqYvC4dgoQkZ2JJK/NUWubfqjKo9RWmDK58fRTZwfFT+zrwa5mz9EJC+b6hm+F8o883lXYaxGgUBRoBYW9OlZrpOM1oGQlozlJsWB7jnxYDkf1hr435VJYPaCyHKew4BOQkG4HzkI0cDTlrrqBXAxtXDPIG0OvUG9iCOTKw1U+BBBoSNX99KKW4ZcWyhkixcikAq4hUh1IuHBtqCNb+dYqRZf9FFFSZgarb22i8GE+s/0Zask1XHtp/MYX6x/RloyUIuzl0rsrnwPd/vwroqpYK1yd6L6WP8AirZWuTvRfSx/xVIJ6T8B91a62SfgPurXUlgr0vT1H315r0vT1FQGPPs//wCHwf5/5j1x+0XGNFh7ryd0jb9gnW58DYD4muz2fH/4+D/P/MepHbOzkxETxNqri2lrg9CL6XB1+FQ1aorF1JNidsGFGRWFrW0GmnlbpW/aWyEksQMrL3WXsuL2JysDcd29utheoyfDYjAmzxF0zKA8ZTKWcgC6MwKEnpqNedSWFxhsZpSANFAUkqilrXdhoTe1zyAv4E157jJPk9RyjL/pGjbuBM2GKOzArlbsi5bLY5SnJ73PlcKelbt0MMsc/YDKskGch2zMtnGXtXNgwckgG1x0rqgwLzyyGOYx8EJHbJnRi68Riykgk2ePUEEa8wa27R2Y8GHlyZpZJBlkbLqVKlQqKNFVc3IfrHmTW+LG1ycWXKnaNO/jRtHFHYGZzmjYWzRhbZplPXSy25EsL6VDyJFDA0bOkeZTbOwF25gm+ragXPWurbWznxGNw5Q5Y3w4N9Pk0V7uAD84iRADyFiTyAMjgMN2DJhwkMABYPkDzThQTnzteytpYkMWBvpeonjc5Wy0Mqhj8V7FeCBMZL7xIpsyqViJBUfPu3iSxBsNBYetSAVklezB1cBpIye0oIIUxW6Eq2h63toNIfY+DlsuSW1wGN0DWLdqyWYC2ugI0t9ktgsMAVkjLMxurl+89iRcjyIsOluXjXJKXLs9GEEkhLGFYwcQsipFZnUn5RljtmyrbtZSVudLkGwrGBltdm0ZvTsgcl+GvxJpxx+DxGId8OgjYSAkkko0UWneaxzXYHTL+l60j7a2dPg5BHiEyse4ym8b/sNYa9Sp1HprXbqxShweftT8p8kjxwa8tOBUG2MP98vtqM2hta3Xz510HMM8CSYl2jhCllUubtlAAsLX8SSLC3Wurcjd84+Ul1Iw8duLe/yjWvwB8D2v1SBza497g7QSSGKRECyQHhSEDV0kIzMT11yvryykdatXdCEJBlVQoEk3IWv8q+p8SfGso5G5+LNMmPximSaQWAATQaD0orrvRW5geqKKKEBVb+2z8xhPrP8AQmqyDVa+242gwn1kfyZaEoTcH3a31zbPa6101UsFapO9F9LH/FW2tUnei+lj/iqQT8n4D7q11sk/AfdXipLmKyvMeooNCDUetQySU3e3mSPBQQxI00wz9kA5U+UftTPbKg1GmpPQdaZNkbXfMIpwpYgsrKpVXUHVchZsrLcdTcajqAi7Mw2IjwUUoAEBdgSjXlIeVwuUEALdiq3uSL6W5iVwM/ChV5Mo4UqyXFzkiMgWxa5L2jZ7nrrXM5yUuTR4oOFodNv4HjQvGNCRcHwddVNvUD4VXmCzsQh/NGS8ifPB0zRN0MfE1PUgkd3nZ/FUi/Mcx6fjVVb0bSKzTTwqbl8xF17eHREQyoP0i4cA+AJN7C0bC6orryf6jjujjEEmJhACsHzgWADJpGCtvAx2t+z46NnMUgYea/Ckw17RxlyLXzrJZhExOucqHa97hiL8zd2wOIDorK2YMAwPiDqKjWzrIq9oyyRpixvlCglhaRxErxYjDcVuSPPksWJIAuquBfTNYda27P24OEwdR2UYrl0imiSwMkWbULqL3uQDe7Ag00ywBhZgCPAgGoHezZLTQtw9JEBeJraZ8pUo36rKSv8A+CumiiEjZQ4J4bhlKEqMySAFFOjgle7Yr2uV6lYWCsIoo8zt28igAanV3bQLr5knU2Nq4NrbXDnDrwNGjYSKwbIuh4RVgLWvxCDbQ9AQLQe7m1Z3d5bOQrw5FSxzSrmzZvnENHnFh4jSuJ4V5np/NOWJv6HzdzCtFip+Kys8kMDjKNFUPOCoJ1axsb6XzchTNjtnRToUmRZEbvI6hgfDQ8vWoXCYKaSdcS5MdleJYbA/JOFOaQ/9TMqnS4HLUktXViMJiWuRiTG1zlURRtGPDNmGZvgRXbBKK4PNbbdsXt4NxMFHEzw4eNWT5U5uIwZYu00RBbutaxGgpC3+3BQTI+HtGMQzvk1yqmSM2RQOz22kFuXK1uVWDvFtqZIzh5Iw8skbKGhcWswymRlaxjGp5k8udRuM2vFisQmTNJw14SIB2jMQHkVibKpUIq6nmH8KpknS4NcUU5Ly6I7cjCLh8KotbKt2PK7WJZv3VZG7sHDgjUizZczD9Zzmb95NQmF2FIxUyBUW9+EutyLEZ2tY+g+JI0ptRazwwkrcuy+xljJ1HpGaK9WrNdJzWFFFFSQFVn7dD+TYX6z/AEZasw1WPt2/w2F+s/0ZaEoSNlSaVIVCbIm0FTQa9VLGa1yd6L6WP+Ktla5O9F9LH/FUgnpPwH3Vrr3IfwrxUlzNAHL1rFA5ihDHPc/BrLsyFHGZWDgj/wCx+o1BvY3GtQsmy4jLMkeZESSOM9tsq9lJXspNu0HVbWOtMXs//wCHwD9v+Y9dG0924J34kiEsOqu630K2bKRm0YjW9c2fE5qk6KxlRARcdV93ABia4WZSbpESSEAtbMFIUNfqDY2tSZvLjsO80SNmAgbJEiKtlGdQuZj82yLYDUhj4U9bSwU0EbcJxZyFUyAtIjOwVVVr2YXa4zajz5CsZ4YBNlIbETSOFCglUjObKik83cAC45AqeVcShkUn5v0dupGMm2y0524LJkUBGcq1hazvfKwtpq2UG+vaFdmwJgjvBfkTJH9E5vYej5h6Fa4d5geAQpKkPGRbvMeICEXQgEnlpb99bcA9sVFc5iYpAOVwyvHmb0IKjw0FudcenLxzrns58lNDWKxItxai9BNfQo5xXfCRthJ0cdkPiL6kWAkZtDfTnpSLuRh8Tg8RAJIV4TnKzgglWcWDNY63ZVW5HI87aU17eD+746JDaR5AsfS3vAjF7/tF/spDeHaOHdAzM6GSJb5xKly6hbkjMutvCuTNKpo79eLlimrLviOlZcaV5gOlecbiFRCzMFUakk2AA866kzh/orjeZuFjmX/rKsouT0tGRbwFr/H7YmbEJG8mV0V0IxCAsoObvEc73zob+TedQG++0ZHxM+LlzxqqmLDqDlYwiwzdcpkZ735gB+oFRW73s+mlVJcRIMMr9pFMbSzy9cywjUrcg6+OotWTx27NfkqNH0fh5QQPOx+2upaQ9jmSGF4y0rvhckqtJHkdomzExlQbWAVwPDsjpTdsqYuqlrg21Go1Glx5eHka2MjvoooqSAooooApB9sOyzNgWcHXDNx7Hqqo6uPWzEj0t1p+NI/ta2pwcC0Y54lvdxpyDKzPz/VVgPMihKKP2dtBQfnW/ZJ+6mPCbRjOhdR+1dfvtS/hNlm/ZIt5r+INTkMcoFsisPJ9fsYAXqpYlI3VuTKfRlP40OLNFcf8xPvqIeEHV4G/7aP9hUk1y4qRFVipZGAJXWVDmAJWym1zcLQD1L2dSQBpzIH31yHaEd7Bwx8F7Z+xbmtxkwgPYgadvExu4/7ktgeQ1FbP/UpjokcUQA0zMWP+hAB/5VINCu7dyCY+qhB9rlf3A0YqKZFLMIYlALXeUnUC9iAoH2NXp+K3fnc/R2iW/kQM/wD5VrjwMYYNkDNp2m7bf6muaDksvdDDqmEw4XUcJGv4mQB2PxLE1NGlz2ff4CDyDgeQWRgB6AACmSlFBY9oRYYDEFDZgl1P6LAghvgReq+2RiIMMDtDGNleQDNks6xyP3gE74JIJ6jU62q2tq4VZYnjbk6sh/zAj8aqHZkNiYZkUtExRgyqe0OVr9CLEeRBpDUWwvGzHLtTwddHXtLfWHGIY8FHJM6ES8Ro8kKGM5s0l9WGlsoGtS+y8U0UvvMrFw8bLmBtY6OsfD7qAnNY31Nrm5FCIiRkAAJysoAvm7Ngo5kkgW8614VzGrRzLlKLdkIzdg8tBcMCPC+oIrLPqQ1a8To1ZrYTsd9ibU44a65WUi4uGBVhdXVvnKdfiDUqRpStunhHVpHIYKwRVzWBbLmsQo0jUKVULz538S1irwdoSVMTN79liVshJVMQnBzDms0ZMkLfxj1yiojcfYmLSZlxVzHEQY7nNmfXtBr3KjoDrcg9Ke9r4FZkKG9j1HNSCCGXwINiPSoA7wDDMExd1Y3CyKrOkoUXJAUFkI0uCLAnQm9Vlji3bNIZZKLivYzr50ne0HELJGcISbSZWlsRpEDfKfDMRbxtm8K2bS3wUqeAD0HEkR0RSeWjAM51FgBqdLiuHZm7sk5zTZ1Vjna+ksh01cacNbaW0Nhbs1WbfUSkUlyxZTAJLiYZnRnihDKAfzLYi6+7xyMegbMSeQ7IJ1tTpJP7qQylJZZAc8hPacra1gLlYxrZRYADUg3NM2EwKKgTIoUDKFyjKF5WA8P96iMfu2jMDGqx20IyAxuL3GdARmtqR6mrwVIiTTZ52HMZJpS+U5oYOWoIzSi5B5A6+IIpkRLVF7N2cYy7sxeR7ZmsBoBYKqjQAXPjqTUsp0rQqZoovRQBRRQaAKrT25f4fCfWf6MtWSTVae3RvybCfWf6MtAhF2UgIFSZqM2S+gqSqpc9XrTIxzRa/wDNj++tla5O9F9LH99AT8pvWu9e5K11JZGSayOnqPvFYrK0fBLHr2fD8gg/z/zHphZqWtwnts+H0f8AmPUPvJtHGYjiDBTLh0jLIZTDJIWdSQ3aAKooOl7E3Bva2q7Mh2mYW/v/AGqtd45knx/YUfIqUdwNXc65SfnBLEDwLONLGljB78Y6AzYLFteZlHBmAF+0R2lIGV1KXKtbmKndmYUQxEqLkjNluSXdrdkE6sWaw9TXXqY+fN+jg3Z1FRXs74Iy+Jw2pyxzAkD50nCkIDelhYdWPlTbtfYcc+VmZo2S+V0IDKOt8wIZTpoQfHQ61XuzcWsqAEkEHPcMVYPq2cEcjm15eVdW8WzZMfCIpsVKEHRFRQ5HIygDtegsNanZwvJK1yNbYUF4vgsjZWEWKNUUllVQoJ1JA0BJtry9PCpAVQfs02liMFj5MC8heNbDITde0yKrxX7n5xSRyIzdavlTpXJVcHd3yDuBzNqrbe0FcezEd6KMRnlfKZS6qeVwSpI58jyFe/a7vkcDGkcZtNKCV05KpAuftP3VW+xd8sZjlbDSlJsv5QjuvyivCwcKpUi9+7ryBPTSs8itF4OmWduXGskjGYflCktEDfIsOikxDxvcM3eIK91SBT7HYWqrsLMTw5oe+hzxgkjNpYxN4BlBHkQDbs07jGiWFMRHewAe1rHLydSD1Av8RWeKSaLZI0yfFZrh2XMzJZu8pKk8r2OjfEWrurZGQUUUVYBRRRQGawazWGoBf3k3niwahnuxYkKi2zMRztcgADqTp+69Te0TeWTGxxBkSNFlzKASzX4bi5YgDkToB8acvahsRpAMUrMeCoRkAuMjOM0mnhpceAv0qv1yzx5GGde8CrAOpsdVvdW0J0Nh5+HBlyyhkS9HViwxnB/ZH7KxFrUwRveohNjgfm51v+jMpiJ8gwup+ArqySxavC/qgEinz7GoHqK2WxB8WJa816JCtcvei+lj++teGxaPorqSNCt7MD5rzFbJO9F9LH/FWqa+zGmieevAoxc6Ri7sqjkLm1z4DxPLlUdNtQ27EZ8c0h4a+ZtbO3+kDzqJZYx7ZrGEn0iStXJNj1U5Rd3HzEGZvSw5ep0qBfGNKe07OP0Y/k4/t5n/AFn0qXwuLSFLHKo1bLGpOgGpygEt62HX1rjz7jSqCtnTj10/3dHNsnZ0qal3Q3ZjlkdQGLFrCxsbX8Ks72fziTAxkMGKmRWa47TLIwLm3Vu98aQMOz4i6ZxhlNlvbNKS91C6aRgkHW5NgeWhp32Rkw8eHljUJA0cSOguRH2QI5NTra+Rj4ZSe6arpRypuWV9+jLaeN8QEf2x7v5EXFRizRHOtv0S3bj9LkOB9J40wboSriZMM6jscL3g+RNkQEeplPrHTPvdgRicNJGRfQ2FuouCPUjMPjST7CkthcVxGuYpeATa1o41LADyu8p+NerHI4xaR588Sk036JHfzYsUKpio1WNwxEhFhnElhdvFgwXXnqa4NmbRjKliwAUEsSdFWxJJ8qq7f3eE4txK5LcUs8anuxQB2SJFXkGOUsTzNxSlh8QyG6mx+8eBHIjyNaY88oxoyya0ZOywNztoe8baacdwsWPjww8aLbzHYPpevpJDpXzD7JxmxsjEWAjF7C4BeeFLf+X319PRm48axu3Z0VSKR9vOxMRPPBLFFJKqxENkQtl7fUDXW9VPgcTLhJVcBkdTyZSLjkVYHmCNK+u9obOSW2cajUMCyup8VZSCPga4ZdhM2nvM1vAiBtP2miLfvqGSmUngt9ZpQEwuCkeZvAMygnmwCi51tqbeZq4Ny87YDDrMuWTh5JF07wupJt48/jXX/wC34/nKZDyJkYkkeFtFte+lrdal4IQoAAAsLWAAAHgKooKPRaUrNez0ZY0DasFUH1Asa6ayBWKukUCiiipAUUUUBmiiigNTpVZe0Hdpnl48UZN0CMYx2kdSbOVXvqb2OjWyjQ9LSrw8YNUlFPslSa6Kci3VxbKWjF10ssw4btpqQLEW6DMFJsTyrinnxGEt7xC8Sj5xXseodSU/fV3cPWvMkVxbx/vlXFk0cc+zqhtziymPecPiVHEWOQcwSqsfUNzFR+MwMSkGN5UAIYASFluOVg97fCrX2huPgpe02HRXPNo7xN63S1/jSztj2aka4ac8+7NqLWPJlF73tzBrn/By4/45uvo6Py8cv2iJmHxUanMFu/LO3af0zNcjpoK55ZDK1rNIe9lUFzbnfKOXI6n7a6dvbsy4Ro0lYWkuexcDMvNC51JtY9NL87GpfYCmFMyoO8+VVvmkZzLw4gPnZuJFqTpwSdRqJWnK/KTZEttVUUQEoaNysnYAAYhSGYqyLJ3+Quptpf1px2fgoyEjRBFxbwOwJZpEmjkU5idSRItxmJ0HmRXXt3cB3WBoSjMkMcMqOxAfhrlDq1m1tcG41FtdKk93N25VeNpwiiE5lVXLl5ChQSyHKuoUsALHU3v0rvhhUekccsspcsVdm7v4hJGVonz3Wzi3CBBe0ma+q/KN2e9y05mrPiwCCERWugQR2PVQoFj62rtEdbCK1iqMrEvBbDLyOJZ5XETnLExOi5RkDNe7Cx8ATcgkga8+6ezVA2isQUJJI8YtyDIJIiB6DID538KaMdsgSMGuyMBbMjZWy/onoR6jTpaunAYFYkCKLBeXPqbknxJJOp1q1ElLL7J4SF4hx6tlUEBMPIoIGoVg3K9/CpPBeyDCLqUxcpGtpHhhU+pW7AelXABRlqSBR2PuekSBFSOCMMr8OHNdmQ3VppT2pbEKbWA0F78qbolsBXqihBmsUUUAUUUUAUUUUAUUUUAUUUUBmiiigCiiigCiiigC1Yy1migI/aOyo5kKSosiE3KsL6jUEX5HzFcWzd1MLA/EiiVX5BrszAHQhSxOUWsNKnaKigeclGSvVFSAtWKzWKAKKKKAKKKKAKKKKAKKKKAKKKKAKKKKAKKKKAKKKKAw5qAxG88au0arJKy94RRs+Xya3I+VTmJvlNudjalLcK3u55ZxLJxL88+c3zfC1Vb5o2hBODkyc2RtmPEKWjYmxswIsynnZgeRruabTQilDe2eNIpuAVV3eJJWQ2YB2C3YjkcvL1rmxmz0wmIwpw4yGRzG6i9nThsbsL6kEA386jyLxwJ9cWNOx9sLiI+IoKjMydq17oxU/dUoGqrN3ZeK8cE10gMszL+jNKJCch8hzt1+FOm+GMfD7PxMsWjxwuyG18pC6EenP4UTsrsYljlRPiUV5MopJ2duvholws8chglBQmXOM2JMi6xzMxPEDc+puBalLbqiXD43GQ4XOFMzJi5sVlmVomIJw0aocsauvZXMt9b86szEtBttquLTCkNneJ5w2mXIjKhB1ve7DpUqJBSLgZTJtXBOx1bZzsf2jJCT+81FbG2bLiNmTRQsAxxs5ylmQSImJJaFnUXUMoIuPGqgs/iiscYWvVcbIihildDg5dnzPh5SEWRHw0wVe0QVJBdbjUhWsdfCoKPYyR7HwGLQsuJLYUCYMeIqSSBCgPRcrHs2t15k3sC5eKKxxBSB/wCmRYHacXBvEj4TEPNZmOcwvGRI9z2n7Tdo6m51pTx4y4RMbBhOHeWGVMVLiicWwklW3ERUIKsCVy57ZfspYLuorXG9bKkgKKKKAKKKKAKKKKAKKKKAKKKKAKKKKAKKKKAw40pM3p2IVBlwyTCZ2AbgsQG85O0PC2bmL060WqGrLQm4u0L+C3ehWAxGMWfWS5LFmI1LMTcnlrfpXnZ+7UULh7ySOoKoZHZ8inQhb8vvpitRalIn5Jc8i4d14eDwbNYOZQwazK5YvmVumpqZbDqUKMMykZSD1BFiD43rptWSKUQ5SfZXWwd2guOKmKc4bD9rDcZ2MUUgsoEC8Rs62zkMVGW9hzFpd9xcMS4YSNHIzuYTK5gzyXzMIr5QbkkdATca2ptC1m1KIsXdm7tRQPFIpkZ4o2gQvIzkRM4cqT1sQoHgBWqXdTD+7NAUdk4jzizMJBKzF88bggq1ybWPW1M9BFKIEPc7YLESS4lZzN24o3ndjJwGCkkJnYREkkaHUIDpyqZO68PusWEIcxRGMoMxuDEwdLt11FMQUVm1KJIfFbHSSdJ2uXRJIh+iUlKlwV66qtQx9n2E4fCbivGBaNGnkKxXN7wgmyEcgeYGgtc3caLVIsXcDsZo8WJczlFw6wjNI7FmDlszAi17W7XM38qYL1kio3beNEMTyWuQOyPFzoq/FiBRL0ispKKtkiTQDUFsPHvKjiQASRsyOBe1xqCL9CLGtOyNufIQvKSzynKAq3JNzyUdLczVnFozWeDr+xjvReojFbUBXECMkPApJuNAShZbeNcGD2pIz4QE6Swl30GrAKbjw5moUW0JZoJ0M9FcOA2gs2YpeyOyG4I7S865Ns7yQ4VkWTiM8l8sccbyyMF7zBEBOUXGvLWq/wCmqafRM1g0vnfHCe7+8cQ8PNw7ZG4nFvbg8O2biX0y2vRg954sQJVi4iSRJnZJYpInAIJV8jgEqSCL+NSBgrNKW7e84ODwEuJY8TGZEXKhsZnBIFhoosprs2lvhh4ZHiPGkeMAyCGCWUR3GYCQopCm2tjraq2BgJoFKe095LybP4BSSLFylC1mPYEbOGQgix063psHKpBmiiipBmiiigCiiigCiiigCiiigCiiigCiiigCiiigMGlXeEvPiIoI2UFBx3LKWF1NowVDDqSefzaayK0tAL361MXTszyQ81QqIssGJzSujDEKUuqMg4iAlbgsdStx8KjN3mMHAmks8cgMQa35k5jlF/0WNwT426U/NADz/s14bCjl08LfhV/k4qjn/E5tPoWEI4m0/DKP5Rrxs/8AObP+rt/DHTaMOPAa89KPdx9gtVfkos9a/ZB7oHTEfWJf4qg9r4tMJtcT4lgkE2F4KSPpGkqSZyjtyQlTcXte3jTxFCF5VG7w7KfEQtGjRqWtrJG0i2BvbKHU38NdKrJ27N8cfBUJe294UMSSYce6QTYvJLi+EliuQ/lMZItZiEQSMOlcOy8ZEu02IxMs6S4KSOKWYoVldXzMkDKiq4UHpfrqbVZWzdnGKJI2dpSqKhd7FnKgDM3mTrW8YQeX2VFGhVuEYe4bu/WYP5ctd+18VhocViHj2g2z5ybypKqGKYqmVJUjkHa0AuyNrbxqxBhh5actBp6VCbwbvSYl4SsqxrE4kJ4ZMnZII4cmcZLjMpuGuGIqKBA4bFe8LsmbEsMPNxXZYxE4ErmORbKOcd17fa9OdWAtc/u3jz8TrauhRUogzaiiipAUUUUAUUUUAUUUUAUUUUAUUUUAUUUUAUUUUAUUUUAUWoooAooooDFqKzRQBRRRQGLVkUUUAUUUUAUUUU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9699" name="Picture 3" descr="C:\Users\ASUS\Desktop\indir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5" y="4365104"/>
            <a:ext cx="4608512" cy="2223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687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mutfaktadilat.com/FileUpload/ks29715/File/dikka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700808"/>
            <a:ext cx="3168352" cy="4568784"/>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normAutofit/>
          </a:bodyPr>
          <a:lstStyle/>
          <a:p>
            <a:r>
              <a:rPr lang="tr-TR" sz="1800" dirty="0"/>
              <a:t>AİLELERE ÖNERİLER</a:t>
            </a:r>
          </a:p>
        </p:txBody>
      </p:sp>
      <p:sp>
        <p:nvSpPr>
          <p:cNvPr id="3" name="İçerik Yer Tutucusu 2"/>
          <p:cNvSpPr>
            <a:spLocks noGrp="1"/>
          </p:cNvSpPr>
          <p:nvPr>
            <p:ph idx="1"/>
          </p:nvPr>
        </p:nvSpPr>
        <p:spPr/>
        <p:txBody>
          <a:bodyPr>
            <a:normAutofit fontScale="92500" lnSpcReduction="20000"/>
          </a:bodyPr>
          <a:lstStyle/>
          <a:p>
            <a:r>
              <a:rPr lang="tr-TR" dirty="0"/>
              <a:t>Aile, </a:t>
            </a:r>
            <a:r>
              <a:rPr lang="tr-TR" dirty="0" smtClean="0"/>
              <a:t>özellikle başkalarının </a:t>
            </a:r>
            <a:r>
              <a:rPr lang="tr-TR" dirty="0"/>
              <a:t>yanında kendi çocuklarını </a:t>
            </a:r>
            <a:r>
              <a:rPr lang="tr-TR" dirty="0" smtClean="0"/>
              <a:t>kıyaslamamalı, eleştirmemelidir.</a:t>
            </a:r>
          </a:p>
          <a:p>
            <a:r>
              <a:rPr lang="tr-TR" dirty="0"/>
              <a:t>Anne-babalar çocukları arasındaki farkı daha iyi gözlemleyebilirler. Anne-babalar öncelikle çocuklarını iyi tanımalılar ve onun kapasitesinin farkına varmalıdır. Öğrenciler arkadaşları, kardeşleri</a:t>
            </a:r>
            <a:r>
              <a:rPr lang="tr-TR" dirty="0" smtClean="0"/>
              <a:t>, akraba </a:t>
            </a:r>
            <a:r>
              <a:rPr lang="tr-TR" dirty="0"/>
              <a:t>çocukları </a:t>
            </a:r>
            <a:r>
              <a:rPr lang="tr-TR" dirty="0" err="1"/>
              <a:t>v.s</a:t>
            </a:r>
            <a:r>
              <a:rPr lang="tr-TR" dirty="0"/>
              <a:t> ile kıyaslanmak </a:t>
            </a:r>
            <a:r>
              <a:rPr lang="tr-TR" dirty="0" smtClean="0"/>
              <a:t>istememektedirler. Anne-babaların </a:t>
            </a:r>
            <a:r>
              <a:rPr lang="tr-TR" dirty="0"/>
              <a:t>çocuklarını hırslandırmak, motive etmek amacıyla başkaları ile kıyaslamasının veya başkalarını örnek göstermesinin öğrenci için hiçbir motive edici özelliği yoktur.</a:t>
            </a:r>
          </a:p>
          <a:p>
            <a:endParaRPr lang="tr-TR" dirty="0"/>
          </a:p>
          <a:p>
            <a:endParaRPr lang="tr-TR" dirty="0"/>
          </a:p>
        </p:txBody>
      </p:sp>
    </p:spTree>
    <p:extLst>
      <p:ext uri="{BB962C8B-B14F-4D97-AF65-F5344CB8AC3E}">
        <p14:creationId xmlns:p14="http://schemas.microsoft.com/office/powerpoint/2010/main" val="2469125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dirty="0"/>
              <a:t>AİLELERE ÖNERİLER</a:t>
            </a:r>
          </a:p>
        </p:txBody>
      </p:sp>
      <p:sp>
        <p:nvSpPr>
          <p:cNvPr id="3" name="İçerik Yer Tutucusu 2"/>
          <p:cNvSpPr>
            <a:spLocks noGrp="1"/>
          </p:cNvSpPr>
          <p:nvPr>
            <p:ph idx="1"/>
          </p:nvPr>
        </p:nvSpPr>
        <p:spPr/>
        <p:txBody>
          <a:bodyPr/>
          <a:lstStyle/>
          <a:p>
            <a:r>
              <a:rPr lang="tr-TR" dirty="0"/>
              <a:t>Çocukları olumsuz bir şekilde etiketlemek, hem başarısını düşürecek hem de aşağılanma, yetersizlik duygusunu artıracaktır.</a:t>
            </a:r>
          </a:p>
          <a:p>
            <a:endParaRPr lang="tr-TR" dirty="0"/>
          </a:p>
        </p:txBody>
      </p:sp>
      <p:pic>
        <p:nvPicPr>
          <p:cNvPr id="31746" name="Picture 2" descr="http://i.milliyet.com.tr/YeniAnaResim/2011/03/15/fft99_mf1205707.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789040"/>
            <a:ext cx="5391150" cy="280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999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s://encrypted-tbn0.gstatic.com/images?q=tbn:ANd9GcRhl1BRUV2xKritF-qUYYnOmbx2Dp3Xa5yZEZB9udYtXOhksUtSP9_u2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28800"/>
            <a:ext cx="8748464" cy="5127780"/>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normAutofit/>
          </a:bodyPr>
          <a:lstStyle/>
          <a:p>
            <a:r>
              <a:rPr lang="tr-TR" sz="1800" dirty="0"/>
              <a:t>AİLELERE ÖNERİLER</a:t>
            </a:r>
          </a:p>
        </p:txBody>
      </p:sp>
      <p:sp>
        <p:nvSpPr>
          <p:cNvPr id="3" name="İçerik Yer Tutucusu 2"/>
          <p:cNvSpPr>
            <a:spLocks noGrp="1"/>
          </p:cNvSpPr>
          <p:nvPr>
            <p:ph idx="1"/>
          </p:nvPr>
        </p:nvSpPr>
        <p:spPr/>
        <p:txBody>
          <a:bodyPr/>
          <a:lstStyle/>
          <a:p>
            <a:r>
              <a:rPr lang="tr-TR"/>
              <a:t>Çocuk aileyi sevmelidir. Aileyi seven çocuk onun söylediklerine değer verir ve sözlerini de sever. Aileyi sevmeyen çocuk, ailenin beklentilerini dikkate almaz, onun söylediklerini de sevmez.</a:t>
            </a:r>
          </a:p>
          <a:p>
            <a:endParaRPr lang="tr-TR"/>
          </a:p>
        </p:txBody>
      </p:sp>
    </p:spTree>
    <p:extLst>
      <p:ext uri="{BB962C8B-B14F-4D97-AF65-F5344CB8AC3E}">
        <p14:creationId xmlns:p14="http://schemas.microsoft.com/office/powerpoint/2010/main" val="2631714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dirty="0"/>
              <a:t>AİLELERE ÖNERİLER</a:t>
            </a:r>
          </a:p>
        </p:txBody>
      </p:sp>
      <p:sp>
        <p:nvSpPr>
          <p:cNvPr id="3" name="İçerik Yer Tutucusu 2"/>
          <p:cNvSpPr>
            <a:spLocks noGrp="1"/>
          </p:cNvSpPr>
          <p:nvPr>
            <p:ph idx="1"/>
          </p:nvPr>
        </p:nvSpPr>
        <p:spPr/>
        <p:txBody>
          <a:bodyPr/>
          <a:lstStyle/>
          <a:p>
            <a:r>
              <a:rPr lang="tr-TR"/>
              <a:t>Onun için önemli olan şeyleri keşfedin ve siz de önem verin. Sevdiği insanlarla görüşmesi moralini yükseltecek ve olumlu elektrik sağlayacaktır.</a:t>
            </a:r>
          </a:p>
        </p:txBody>
      </p:sp>
      <p:pic>
        <p:nvPicPr>
          <p:cNvPr id="18434" name="Picture 2" descr="http://www.ufuktarhan.com/resimler/KARISIKLIK(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7296" y="3429000"/>
            <a:ext cx="2880319" cy="3128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181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dirty="0"/>
              <a:t>AİLELERE ÖNERİLER</a:t>
            </a:r>
          </a:p>
        </p:txBody>
      </p:sp>
      <p:sp>
        <p:nvSpPr>
          <p:cNvPr id="3" name="İçerik Yer Tutucusu 2"/>
          <p:cNvSpPr>
            <a:spLocks noGrp="1"/>
          </p:cNvSpPr>
          <p:nvPr>
            <p:ph idx="1"/>
          </p:nvPr>
        </p:nvSpPr>
        <p:spPr/>
        <p:txBody>
          <a:bodyPr/>
          <a:lstStyle/>
          <a:p>
            <a:r>
              <a:rPr lang="tr-TR" smtClean="0"/>
              <a:t>Ergenlik dönemi problemlerinde; öğrenciyi </a:t>
            </a:r>
            <a:r>
              <a:rPr lang="tr-TR"/>
              <a:t>geriden izlemek, gözlemlerinizi uygun zamanlarda paylaşmak daha doğru olacaktır</a:t>
            </a:r>
          </a:p>
        </p:txBody>
      </p:sp>
      <p:pic>
        <p:nvPicPr>
          <p:cNvPr id="33794" name="Picture 2" descr="https://encrypted-tbn2.gstatic.com/images?q=tbn:ANd9GcRfiYCKJ5qSunXqTLdUcH3v5T0nkp_PnCStTYAmZdg8pg_D1erpx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573016"/>
            <a:ext cx="6624735"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836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dirty="0"/>
              <a:t>AİLELERE ÖNERİLER</a:t>
            </a:r>
          </a:p>
        </p:txBody>
      </p:sp>
      <p:sp>
        <p:nvSpPr>
          <p:cNvPr id="3" name="İçerik Yer Tutucusu 2"/>
          <p:cNvSpPr>
            <a:spLocks noGrp="1"/>
          </p:cNvSpPr>
          <p:nvPr>
            <p:ph idx="1"/>
          </p:nvPr>
        </p:nvSpPr>
        <p:spPr/>
        <p:txBody>
          <a:bodyPr>
            <a:normAutofit/>
          </a:bodyPr>
          <a:lstStyle/>
          <a:p>
            <a:r>
              <a:rPr lang="en-US" dirty="0"/>
              <a:t>Aile </a:t>
            </a:r>
            <a:r>
              <a:rPr lang="tr-TR" dirty="0" smtClean="0"/>
              <a:t>içinde eşler arası, kardeşler </a:t>
            </a:r>
            <a:r>
              <a:rPr lang="tr-TR" dirty="0"/>
              <a:t>arası, anne-baba ve çocuklar arası çelişkiler, problemler yaşanabilir. Bunlar gayet normaldir. </a:t>
            </a:r>
            <a:endParaRPr lang="tr-TR" dirty="0" smtClean="0"/>
          </a:p>
          <a:p>
            <a:r>
              <a:rPr lang="tr-TR" dirty="0" smtClean="0"/>
              <a:t>Özellikle  aile içi ilişkilere, çelişkilere bilinçli yaklaşıldığında aile bireylerinin kendilerini değiştirip geliştirmelerinde bir şans olarak değerlendirilebilir.</a:t>
            </a:r>
          </a:p>
          <a:p>
            <a:pPr marL="118872" indent="0">
              <a:buNone/>
            </a:pPr>
            <a:endParaRPr lang="tr-TR" dirty="0"/>
          </a:p>
        </p:txBody>
      </p:sp>
      <p:pic>
        <p:nvPicPr>
          <p:cNvPr id="34818" name="Picture 2" descr="https://encrypted-tbn1.gstatic.com/images?q=tbn:ANd9GcS9HnihFT5NBe7mc2l8vHxwRTXTBn4_E7OvtxwGPtV0mlqDU49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
            <a:ext cx="2136038" cy="134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785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minikokul.com/content/uploads/2011/03/kurall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193892"/>
            <a:ext cx="6055618" cy="2664108"/>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normAutofit/>
          </a:bodyPr>
          <a:lstStyle/>
          <a:p>
            <a:r>
              <a:rPr lang="tr-TR" sz="1800" dirty="0"/>
              <a:t>AİLELERE ÖNERİLER</a:t>
            </a:r>
          </a:p>
        </p:txBody>
      </p:sp>
      <p:sp>
        <p:nvSpPr>
          <p:cNvPr id="3" name="İçerik Yer Tutucusu 2"/>
          <p:cNvSpPr>
            <a:spLocks noGrp="1"/>
          </p:cNvSpPr>
          <p:nvPr>
            <p:ph idx="1"/>
          </p:nvPr>
        </p:nvSpPr>
        <p:spPr/>
        <p:txBody>
          <a:bodyPr/>
          <a:lstStyle/>
          <a:p>
            <a:r>
              <a:rPr lang="en-US" dirty="0"/>
              <a:t> Zaman </a:t>
            </a:r>
            <a:r>
              <a:rPr lang="en-US" dirty="0" err="1"/>
              <a:t>zaman</a:t>
            </a:r>
            <a:r>
              <a:rPr lang="en-US" dirty="0"/>
              <a:t> aile içinde kurallara uyma konusunda çelişkiler çıkabilir. Bu </a:t>
            </a:r>
            <a:r>
              <a:rPr lang="tr-TR" dirty="0" smtClean="0"/>
              <a:t>yine </a:t>
            </a:r>
            <a:r>
              <a:rPr lang="en-US" dirty="0" smtClean="0"/>
              <a:t>aile </a:t>
            </a:r>
            <a:r>
              <a:rPr lang="tr-TR" dirty="0" smtClean="0"/>
              <a:t>içinde</a:t>
            </a:r>
            <a:r>
              <a:rPr lang="en-US" dirty="0" smtClean="0"/>
              <a:t> demokratik</a:t>
            </a:r>
            <a:r>
              <a:rPr lang="tr-TR" dirty="0" smtClean="0"/>
              <a:t> bir yöntemle görüşülebilir </a:t>
            </a:r>
            <a:r>
              <a:rPr lang="en-US" dirty="0" smtClean="0"/>
              <a:t>ve</a:t>
            </a:r>
            <a:r>
              <a:rPr lang="en-US" dirty="0"/>
              <a:t>  çoğunluğun </a:t>
            </a:r>
            <a:r>
              <a:rPr lang="tr-TR" dirty="0" smtClean="0"/>
              <a:t>benimsediği </a:t>
            </a:r>
            <a:r>
              <a:rPr lang="en-US" dirty="0" smtClean="0"/>
              <a:t>kurallarla </a:t>
            </a:r>
            <a:r>
              <a:rPr lang="en-US" dirty="0"/>
              <a:t>uzlaşmaya varılır.</a:t>
            </a:r>
            <a:endParaRPr lang="tr-TR" dirty="0"/>
          </a:p>
        </p:txBody>
      </p:sp>
    </p:spTree>
    <p:extLst>
      <p:ext uri="{BB962C8B-B14F-4D97-AF65-F5344CB8AC3E}">
        <p14:creationId xmlns:p14="http://schemas.microsoft.com/office/powerpoint/2010/main" val="553577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dirty="0"/>
              <a:t>AİLELERE ÖNERİLER</a:t>
            </a:r>
          </a:p>
        </p:txBody>
      </p:sp>
      <p:sp>
        <p:nvSpPr>
          <p:cNvPr id="3" name="İçerik Yer Tutucusu 2"/>
          <p:cNvSpPr>
            <a:spLocks noGrp="1"/>
          </p:cNvSpPr>
          <p:nvPr>
            <p:ph idx="1"/>
          </p:nvPr>
        </p:nvSpPr>
        <p:spPr/>
        <p:txBody>
          <a:bodyPr/>
          <a:lstStyle/>
          <a:p>
            <a:r>
              <a:rPr lang="tr-TR"/>
              <a:t>Çocuğunuza ev ortamında daha iyi destek olmak için aile eğitim programlarına katılın.</a:t>
            </a:r>
          </a:p>
          <a:p>
            <a:endParaRPr lang="tr-TR"/>
          </a:p>
        </p:txBody>
      </p:sp>
      <p:pic>
        <p:nvPicPr>
          <p:cNvPr id="36868" name="Picture 4" descr="http://hbogm.meb.gov.tr/meb_iys_dosyalar/2013_04/k_04145700_resi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924944"/>
            <a:ext cx="5112568"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349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dirty="0"/>
              <a:t>SINAV SÜRECİNDE ÖĞRENCİ</a:t>
            </a:r>
            <a:br>
              <a:rPr lang="tr-TR" sz="1800" dirty="0"/>
            </a:br>
            <a:endParaRPr lang="tr-TR" sz="1800" dirty="0"/>
          </a:p>
        </p:txBody>
      </p:sp>
      <p:sp>
        <p:nvSpPr>
          <p:cNvPr id="3" name="İçerik Yer Tutucusu 2"/>
          <p:cNvSpPr>
            <a:spLocks noGrp="1"/>
          </p:cNvSpPr>
          <p:nvPr>
            <p:ph idx="1"/>
          </p:nvPr>
        </p:nvSpPr>
        <p:spPr/>
        <p:txBody>
          <a:bodyPr/>
          <a:lstStyle/>
          <a:p>
            <a:r>
              <a:rPr lang="tr-TR" dirty="0" smtClean="0"/>
              <a:t>Gençler, bu süreçte hem sınavlara hazırlanmanın vermiş olduğu stresle hem de ergenlik döneminde yaşadıkları birtakım sorunlarla başa çıkmaya çalışmaktadırlar.</a:t>
            </a:r>
          </a:p>
          <a:p>
            <a:endParaRPr lang="tr-TR" dirty="0"/>
          </a:p>
        </p:txBody>
      </p:sp>
      <p:pic>
        <p:nvPicPr>
          <p:cNvPr id="1026" name="Picture 2" descr="http://www.bildirgec.org/imaj/akdem/2s-emotico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077072"/>
            <a:ext cx="8064896" cy="2198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689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dirty="0"/>
              <a:t>AİLELERE ÖNERİLER</a:t>
            </a:r>
          </a:p>
        </p:txBody>
      </p:sp>
      <p:sp>
        <p:nvSpPr>
          <p:cNvPr id="3" name="İçerik Yer Tutucusu 2"/>
          <p:cNvSpPr>
            <a:spLocks noGrp="1"/>
          </p:cNvSpPr>
          <p:nvPr>
            <p:ph idx="1"/>
          </p:nvPr>
        </p:nvSpPr>
        <p:spPr/>
        <p:txBody>
          <a:bodyPr>
            <a:normAutofit/>
          </a:bodyPr>
          <a:lstStyle/>
          <a:p>
            <a:r>
              <a:rPr lang="tr-TR" dirty="0"/>
              <a:t>Bütün bunlara rağmen öğrenciden beklenen davranışlar hala gerçekleşmiyorsa aile yine de bu saydıklarımızı uygulamaya devam etmelidir. Başka yollara özellikle şiddete asla </a:t>
            </a:r>
            <a:r>
              <a:rPr lang="tr-TR" dirty="0" smtClean="0"/>
              <a:t>başvurmamalıdır; her </a:t>
            </a:r>
            <a:r>
              <a:rPr lang="tr-TR" dirty="0"/>
              <a:t>başarı uzun mücadelelerden ve sabırdan sonra gelir. </a:t>
            </a:r>
          </a:p>
        </p:txBody>
      </p:sp>
      <p:pic>
        <p:nvPicPr>
          <p:cNvPr id="37892" name="Picture 4" descr="https://encrypted-tbn2.gstatic.com/images?q=tbn:ANd9GcT2yTYnZ5DL1yy9cewacVCpMm8VKGU3InqkwsRb-qvxjOnKrSl7k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782562"/>
            <a:ext cx="7560840" cy="2047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909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endParaRPr lang="tr-TR" dirty="0"/>
          </a:p>
        </p:txBody>
      </p:sp>
      <p:pic>
        <p:nvPicPr>
          <p:cNvPr id="6" name="Picture 8" descr="http://aileportal.com/wp-content/uploads/2013/04/Mutluluk-Ne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p:cNvSpPr/>
          <p:nvPr/>
        </p:nvSpPr>
        <p:spPr>
          <a:xfrm>
            <a:off x="1403648" y="1196751"/>
            <a:ext cx="5544616" cy="2308324"/>
          </a:xfrm>
          <a:prstGeom prst="rect">
            <a:avLst/>
          </a:prstGeom>
        </p:spPr>
        <p:txBody>
          <a:bodyPr wrap="square">
            <a:spAutoFit/>
          </a:bodyPr>
          <a:lstStyle/>
          <a:p>
            <a:pPr algn="ctr"/>
            <a:r>
              <a:rPr lang="tr-TR" sz="8000" b="1" dirty="0" smtClean="0"/>
              <a:t>Unutmayın!</a:t>
            </a:r>
          </a:p>
          <a:p>
            <a:pPr algn="ctr"/>
            <a:r>
              <a:rPr lang="tr-TR" sz="3200" b="1" dirty="0" smtClean="0"/>
              <a:t>Hiçbir </a:t>
            </a:r>
            <a:r>
              <a:rPr lang="tr-TR" sz="3200" b="1" dirty="0"/>
              <a:t>zafere çiçekli yollardan gidilmez.</a:t>
            </a:r>
          </a:p>
        </p:txBody>
      </p:sp>
    </p:spTree>
    <p:extLst>
      <p:ext uri="{BB962C8B-B14F-4D97-AF65-F5344CB8AC3E}">
        <p14:creationId xmlns:p14="http://schemas.microsoft.com/office/powerpoint/2010/main" val="496456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55448"/>
            <a:ext cx="8229600" cy="1545360"/>
          </a:xfrm>
        </p:spPr>
        <p:txBody>
          <a:bodyPr>
            <a:normAutofit fontScale="90000"/>
          </a:bodyPr>
          <a:lstStyle/>
          <a:p>
            <a:pPr algn="ctr"/>
            <a:r>
              <a:rPr lang="tr-TR" dirty="0">
                <a:latin typeface="Aurulent Sans" pitchFamily="50" charset="0"/>
              </a:rPr>
              <a:t>SADECE ÇOCUĞUNUZU SINAVA HAZIRLARKEN DEĞİL,</a:t>
            </a:r>
            <a:endParaRPr lang="tr-TR" dirty="0"/>
          </a:p>
        </p:txBody>
      </p:sp>
      <p:sp>
        <p:nvSpPr>
          <p:cNvPr id="3" name="İçerik Yer Tutucusu 2"/>
          <p:cNvSpPr>
            <a:spLocks noGrp="1"/>
          </p:cNvSpPr>
          <p:nvPr>
            <p:ph idx="1"/>
          </p:nvPr>
        </p:nvSpPr>
        <p:spPr/>
        <p:txBody>
          <a:bodyPr/>
          <a:lstStyle/>
          <a:p>
            <a:pPr marL="0" indent="0" algn="ctr">
              <a:buNone/>
            </a:pPr>
            <a:r>
              <a:rPr lang="tr-TR" b="1" dirty="0" smtClean="0">
                <a:latin typeface="Aurulent Sans" pitchFamily="50" charset="0"/>
              </a:rPr>
              <a:t>TÜM </a:t>
            </a:r>
            <a:r>
              <a:rPr lang="tr-TR" b="1" dirty="0">
                <a:latin typeface="Aurulent Sans" pitchFamily="50" charset="0"/>
              </a:rPr>
              <a:t>HAYATINIZDA </a:t>
            </a:r>
          </a:p>
          <a:p>
            <a:pPr marL="0" indent="0" algn="ctr">
              <a:buNone/>
            </a:pPr>
            <a:r>
              <a:rPr lang="tr-TR" b="1" dirty="0">
                <a:latin typeface="Aurulent Sans" pitchFamily="50" charset="0"/>
              </a:rPr>
              <a:t>BAŞARILI OLMANIZI DİLERİM.</a:t>
            </a:r>
          </a:p>
          <a:p>
            <a:endParaRPr lang="tr-TR" dirty="0"/>
          </a:p>
        </p:txBody>
      </p:sp>
    </p:spTree>
    <p:extLst>
      <p:ext uri="{BB962C8B-B14F-4D97-AF65-F5344CB8AC3E}">
        <p14:creationId xmlns:p14="http://schemas.microsoft.com/office/powerpoint/2010/main" val="3413764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dirty="0"/>
              <a:t>SINAV SÜRECİNDE ÖĞRENCİ</a:t>
            </a:r>
            <a:r>
              <a:rPr lang="tr-TR" dirty="0"/>
              <a:t/>
            </a:r>
            <a:br>
              <a:rPr lang="tr-TR" dirty="0"/>
            </a:br>
            <a:endParaRPr lang="tr-TR" dirty="0"/>
          </a:p>
        </p:txBody>
      </p:sp>
      <p:sp>
        <p:nvSpPr>
          <p:cNvPr id="3" name="İçerik Yer Tutucusu 2"/>
          <p:cNvSpPr>
            <a:spLocks noGrp="1"/>
          </p:cNvSpPr>
          <p:nvPr>
            <p:ph idx="1"/>
          </p:nvPr>
        </p:nvSpPr>
        <p:spPr/>
        <p:txBody>
          <a:bodyPr>
            <a:normAutofit/>
          </a:bodyPr>
          <a:lstStyle/>
          <a:p>
            <a:r>
              <a:rPr lang="tr-TR" dirty="0"/>
              <a:t>Bu dönemde öğrencilerin en fazla ihtiyaç </a:t>
            </a:r>
            <a:r>
              <a:rPr lang="tr-TR" dirty="0" smtClean="0"/>
              <a:t>duydukları </a:t>
            </a:r>
            <a:r>
              <a:rPr lang="tr-TR" dirty="0"/>
              <a:t>kavramlardan biri aile desteğidir. </a:t>
            </a:r>
            <a:endParaRPr lang="tr-TR" dirty="0" smtClean="0"/>
          </a:p>
          <a:p>
            <a:r>
              <a:rPr lang="tr-TR" dirty="0"/>
              <a:t>Başarılı öğrencilerle yapılan görüşmelerde “ailelerinin onlara destek </a:t>
            </a:r>
            <a:r>
              <a:rPr lang="tr-TR" dirty="0" smtClean="0"/>
              <a:t>olduklarını, </a:t>
            </a:r>
            <a:r>
              <a:rPr lang="tr-TR" dirty="0"/>
              <a:t>ailelerinin başarılarında önemli bir paya sahip olduklarını” söylediklerini görüyoruz.</a:t>
            </a:r>
          </a:p>
          <a:p>
            <a:endParaRPr lang="tr-TR" dirty="0" smtClean="0"/>
          </a:p>
          <a:p>
            <a:pPr marL="0" indent="0">
              <a:buNone/>
            </a:pPr>
            <a:endParaRPr lang="tr-TR" dirty="0"/>
          </a:p>
        </p:txBody>
      </p:sp>
      <p:pic>
        <p:nvPicPr>
          <p:cNvPr id="2050" name="Picture 2" descr="https://encrypted-tbn1.gstatic.com/images?q=tbn:ANd9GcRoJ6cSwoYHd-stnXRO98glYZyT8u5wt407-6ZcKVby2k4ojjt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5013176"/>
            <a:ext cx="319087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711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SINAV SÜRECİNDE AİLE</a:t>
            </a:r>
            <a:endParaRPr lang="tr-TR" dirty="0"/>
          </a:p>
        </p:txBody>
      </p:sp>
      <p:sp>
        <p:nvSpPr>
          <p:cNvPr id="3" name="İçerik Yer Tutucusu 2"/>
          <p:cNvSpPr>
            <a:spLocks noGrp="1"/>
          </p:cNvSpPr>
          <p:nvPr>
            <p:ph idx="1"/>
          </p:nvPr>
        </p:nvSpPr>
        <p:spPr/>
        <p:txBody>
          <a:bodyPr>
            <a:normAutofit/>
          </a:bodyPr>
          <a:lstStyle/>
          <a:p>
            <a:r>
              <a:rPr lang="tr-TR" dirty="0"/>
              <a:t>Sınava şeklen giren bir kişi olmasına </a:t>
            </a:r>
            <a:r>
              <a:rPr lang="tr-TR" dirty="0" smtClean="0"/>
              <a:t>rağmen, </a:t>
            </a:r>
            <a:r>
              <a:rPr lang="tr-TR" dirty="0"/>
              <a:t>sınava hazırlanan tüm aile fertleri de bu sınav sürecini </a:t>
            </a:r>
            <a:r>
              <a:rPr lang="tr-TR" dirty="0" smtClean="0"/>
              <a:t>yaşamakta; </a:t>
            </a:r>
            <a:r>
              <a:rPr lang="tr-TR" dirty="0"/>
              <a:t>maddi ve manevi olarak etkilenmektedirler.</a:t>
            </a:r>
          </a:p>
          <a:p>
            <a:r>
              <a:rPr lang="tr-TR" dirty="0" smtClean="0"/>
              <a:t>Süreçten öğrenciyle birlikte etkilenen anne-baba, davranışlarıyla ve tutumlarıyla aynı zamanda öğrenciyi de etkilemektedir. </a:t>
            </a:r>
          </a:p>
          <a:p>
            <a:endParaRPr lang="tr-TR" dirty="0"/>
          </a:p>
        </p:txBody>
      </p:sp>
      <p:pic>
        <p:nvPicPr>
          <p:cNvPr id="3074" name="Picture 2" descr="http://www.bursapsikiyatri.com/haber_resim/k1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6236" y="4725144"/>
            <a:ext cx="1684986"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431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daha.net/blog/wp-content/uploads/2011/01/Toplu-Mail1-540x5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803470"/>
            <a:ext cx="3851920" cy="4896544"/>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normAutofit/>
          </a:bodyPr>
          <a:lstStyle/>
          <a:p>
            <a:r>
              <a:rPr lang="tr-TR" sz="1800" dirty="0"/>
              <a:t>SINAV SÜRECİNDE </a:t>
            </a:r>
            <a:r>
              <a:rPr lang="tr-TR" sz="1800" dirty="0" smtClean="0"/>
              <a:t>AİLE</a:t>
            </a:r>
            <a:r>
              <a:rPr lang="tr-TR" sz="1800" dirty="0"/>
              <a:t/>
            </a:r>
            <a:br>
              <a:rPr lang="tr-TR" sz="1800" dirty="0"/>
            </a:br>
            <a:endParaRPr lang="tr-TR" sz="1800" dirty="0"/>
          </a:p>
        </p:txBody>
      </p:sp>
      <p:sp>
        <p:nvSpPr>
          <p:cNvPr id="3" name="İçerik Yer Tutucusu 2"/>
          <p:cNvSpPr>
            <a:spLocks noGrp="1"/>
          </p:cNvSpPr>
          <p:nvPr>
            <p:ph idx="1"/>
          </p:nvPr>
        </p:nvSpPr>
        <p:spPr/>
        <p:txBody>
          <a:bodyPr/>
          <a:lstStyle/>
          <a:p>
            <a:r>
              <a:rPr lang="tr-TR" dirty="0" smtClean="0"/>
              <a:t>Anne babalarda, kardeşlerde hatta akrabalarda beklentiler oluşmuştur.</a:t>
            </a:r>
          </a:p>
          <a:p>
            <a:r>
              <a:rPr lang="tr-TR" dirty="0" smtClean="0"/>
              <a:t>Sınavı hayatın en önemli olayı gibi gören aileler de olacaktır.</a:t>
            </a:r>
            <a:r>
              <a:rPr lang="tr-TR" b="1" dirty="0" smtClean="0"/>
              <a:t> </a:t>
            </a:r>
          </a:p>
          <a:p>
            <a:endParaRPr lang="tr-TR" dirty="0"/>
          </a:p>
        </p:txBody>
      </p:sp>
    </p:spTree>
    <p:extLst>
      <p:ext uri="{BB962C8B-B14F-4D97-AF65-F5344CB8AC3E}">
        <p14:creationId xmlns:p14="http://schemas.microsoft.com/office/powerpoint/2010/main" val="2509834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dirty="0"/>
              <a:t>SINAV SÜRECİNDE </a:t>
            </a:r>
            <a:r>
              <a:rPr lang="tr-TR" sz="1800" dirty="0" smtClean="0"/>
              <a:t>AİLE</a:t>
            </a:r>
            <a:r>
              <a:rPr lang="tr-TR" dirty="0"/>
              <a:t/>
            </a:r>
            <a:br>
              <a:rPr lang="tr-TR" dirty="0"/>
            </a:br>
            <a:endParaRPr lang="tr-TR" dirty="0"/>
          </a:p>
        </p:txBody>
      </p:sp>
      <p:sp>
        <p:nvSpPr>
          <p:cNvPr id="3" name="İçerik Yer Tutucusu 2"/>
          <p:cNvSpPr>
            <a:spLocks noGrp="1"/>
          </p:cNvSpPr>
          <p:nvPr>
            <p:ph idx="1"/>
          </p:nvPr>
        </p:nvSpPr>
        <p:spPr/>
        <p:txBody>
          <a:bodyPr/>
          <a:lstStyle/>
          <a:p>
            <a:r>
              <a:rPr lang="tr-TR" dirty="0"/>
              <a:t>Her anne-baba sınava hazırlanan çocuğuna destek olmak ister. Önemli olan doğru ve başarıyı artıracak destekte bulunmaktır</a:t>
            </a:r>
            <a:r>
              <a:rPr lang="tr-TR" dirty="0" smtClean="0"/>
              <a:t>.</a:t>
            </a:r>
          </a:p>
        </p:txBody>
      </p:sp>
      <p:pic>
        <p:nvPicPr>
          <p:cNvPr id="5122" name="Picture 2" descr="http://www.7martgazetesi.net/wp-content/uploads/2013/08/Kooperatiflere-Destek-Y%C3%B6netmeli%C4%9Fi-Yay%C4%B1nland%C4%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501009"/>
            <a:ext cx="5112568"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148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s://encrypted-tbn2.gstatic.com/images?q=tbn:ANd9GcQEW7X3stHt5wrBeuAXDDdm4QAoMevfjOjknL48-3LD3ik36ZgED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861048"/>
            <a:ext cx="2520280" cy="2775274"/>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normAutofit/>
          </a:bodyPr>
          <a:lstStyle/>
          <a:p>
            <a:r>
              <a:rPr lang="tr-TR" sz="1800" dirty="0"/>
              <a:t>SINAV SÜRECİNDE </a:t>
            </a:r>
            <a:r>
              <a:rPr lang="tr-TR" sz="1800" dirty="0" smtClean="0"/>
              <a:t>AİLE</a:t>
            </a:r>
            <a:r>
              <a:rPr lang="tr-TR" dirty="0"/>
              <a:t/>
            </a:r>
            <a:br>
              <a:rPr lang="tr-TR" dirty="0"/>
            </a:br>
            <a:endParaRPr lang="tr-TR" dirty="0"/>
          </a:p>
        </p:txBody>
      </p:sp>
      <p:sp>
        <p:nvSpPr>
          <p:cNvPr id="3" name="İçerik Yer Tutucusu 2"/>
          <p:cNvSpPr>
            <a:spLocks noGrp="1"/>
          </p:cNvSpPr>
          <p:nvPr>
            <p:ph idx="1"/>
          </p:nvPr>
        </p:nvSpPr>
        <p:spPr/>
        <p:txBody>
          <a:bodyPr>
            <a:normAutofit/>
          </a:bodyPr>
          <a:lstStyle/>
          <a:p>
            <a:endParaRPr lang="tr-TR" dirty="0" smtClean="0"/>
          </a:p>
          <a:p>
            <a:pPr algn="r"/>
            <a:r>
              <a:rPr lang="tr-TR" dirty="0" smtClean="0"/>
              <a:t>Ailelerin öğrencilere sağlayacakları destek ya da öğrenciler üzerinde oluşturacağı baskı, öğrencilere sınava hazırlık dönemlerinde olumlu ya da olumsuz tutumlar kazandıracaktır.</a:t>
            </a:r>
          </a:p>
          <a:p>
            <a:endParaRPr lang="tr-TR" dirty="0"/>
          </a:p>
        </p:txBody>
      </p:sp>
      <p:sp>
        <p:nvSpPr>
          <p:cNvPr id="4" name="AutoShape 4" descr="https://encrypted-tbn2.gstatic.com/images?q=tbn:ANd9GcQEW7X3stHt5wrBeuAXDDdm4QAoMevfjOjknL48-3LD3ik36ZgED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2651664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ül">
  <a:themeElements>
    <a:clrScheme name="Modü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ü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ü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949</TotalTime>
  <Words>1134</Words>
  <Application>Microsoft Office PowerPoint</Application>
  <PresentationFormat>Ekran Gösterisi (4:3)</PresentationFormat>
  <Paragraphs>121</Paragraphs>
  <Slides>42</Slides>
  <Notes>0</Notes>
  <HiddenSlides>0</HiddenSlides>
  <MMClips>0</MMClips>
  <ScaleCrop>false</ScaleCrop>
  <HeadingPairs>
    <vt:vector size="4" baseType="variant">
      <vt:variant>
        <vt:lpstr>Tema</vt:lpstr>
      </vt:variant>
      <vt:variant>
        <vt:i4>1</vt:i4>
      </vt:variant>
      <vt:variant>
        <vt:lpstr>Slayt Başlıkları</vt:lpstr>
      </vt:variant>
      <vt:variant>
        <vt:i4>42</vt:i4>
      </vt:variant>
    </vt:vector>
  </HeadingPairs>
  <TitlesOfParts>
    <vt:vector size="43" baseType="lpstr">
      <vt:lpstr>Modül</vt:lpstr>
      <vt:lpstr>SINAVA HAZIRLIK SÜRECİNDE AİLELERİN YAŞADIĞI SORUNLAR ve AİLELERE ÖNERİLER</vt:lpstr>
      <vt:lpstr>SUNUM AKIŞI</vt:lpstr>
      <vt:lpstr>SINAV SÜRECİNDE ÖĞRENCİ </vt:lpstr>
      <vt:lpstr>SINAV SÜRECİNDE ÖĞRENCİ </vt:lpstr>
      <vt:lpstr>SINAV SÜRECİNDE ÖĞRENCİ </vt:lpstr>
      <vt:lpstr>SINAV SÜRECİNDE AİLE</vt:lpstr>
      <vt:lpstr>SINAV SÜRECİNDE AİLE </vt:lpstr>
      <vt:lpstr>SINAV SÜRECİNDE AİLE </vt:lpstr>
      <vt:lpstr>SINAV SÜRECİNDE AİLE </vt:lpstr>
      <vt:lpstr>AİLELERİN YAŞADIĞI SORUNLAR</vt:lpstr>
      <vt:lpstr>AİLELERİN YAŞADIĞI SORUNLAR</vt:lpstr>
      <vt:lpstr>AİLELERİN YAŞADIĞI SORUNLAR</vt:lpstr>
      <vt:lpstr>AİLELERİN YAŞADIĞI SORUNLAR</vt:lpstr>
      <vt:lpstr>AİLELERİN YAŞADIĞI SORUNLAR</vt:lpstr>
      <vt:lpstr>AİLELERİN YAŞADIĞI SORUNLAR</vt:lpstr>
      <vt:lpstr>AİLELERİN YAŞADIĞI SORUNLAR</vt:lpstr>
      <vt:lpstr>AİLELERİN YAŞADIĞI SORUNLAR</vt:lpstr>
      <vt:lpstr>YANLIŞ AİLE TUTUMLARI</vt:lpstr>
      <vt:lpstr>YANLIŞ AİLE TUTUMLARI</vt:lpstr>
      <vt:lpstr>YANLIŞ AİLE TUTUMLARI</vt:lpstr>
      <vt:lpstr>YANLIŞ AİLE TUTUMLARI</vt:lpstr>
      <vt:lpstr>YANLIŞ AİLE TUTUMLARI</vt:lpstr>
      <vt:lpstr>AİLELERE ÖNERİLER</vt:lpstr>
      <vt:lpstr>AİLELERE ÖNERİLER</vt:lpstr>
      <vt:lpstr>AİLELERE ÖNERİLER</vt:lpstr>
      <vt:lpstr>AİLELERE ÖNERİLER</vt:lpstr>
      <vt:lpstr>AİLELERE ÖNERİLER</vt:lpstr>
      <vt:lpstr>AİLELERE ÖNERİLER</vt:lpstr>
      <vt:lpstr>AİLELERE ÖNERİLER</vt:lpstr>
      <vt:lpstr>AİLELERE ÖNERİLER</vt:lpstr>
      <vt:lpstr>AİLELERE ÖNERİLER</vt:lpstr>
      <vt:lpstr>AİLELERE ÖNERİLER</vt:lpstr>
      <vt:lpstr>AİLELERE ÖNERİLER</vt:lpstr>
      <vt:lpstr>AİLELERE ÖNERİLER</vt:lpstr>
      <vt:lpstr>AİLELERE ÖNERİLER</vt:lpstr>
      <vt:lpstr>AİLELERE ÖNERİLER</vt:lpstr>
      <vt:lpstr>AİLELERE ÖNERİLER</vt:lpstr>
      <vt:lpstr>AİLELERE ÖNERİLER</vt:lpstr>
      <vt:lpstr>AİLELERE ÖNERİLER</vt:lpstr>
      <vt:lpstr>AİLELERE ÖNERİLER</vt:lpstr>
      <vt:lpstr>PowerPoint Sunusu</vt:lpstr>
      <vt:lpstr>SADECE ÇOCUĞUNUZU SINAVA HAZIRLARKEN DEĞİL,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SINAVA HAZIRLIK SÜRECİNDE AİLELERİN YAŞADIĞI SORUNLAR ve ÇÖZÜM ÖNERİLERİ</dc:title>
  <dc:creator>ASUS</dc:creator>
  <cp:lastModifiedBy>şeyma</cp:lastModifiedBy>
  <cp:revision>52</cp:revision>
  <dcterms:created xsi:type="dcterms:W3CDTF">2014-10-23T06:33:18Z</dcterms:created>
  <dcterms:modified xsi:type="dcterms:W3CDTF">2016-12-13T08:48:40Z</dcterms:modified>
</cp:coreProperties>
</file>